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2BD8763-907D-1311-E869-9F0AEACD536F}" name="Sarah Momber" initials="SM" userId="S::Sarah.Momber@merton.gov.uk::a8f07ed5-f6d0-4ef2-b739-3693776555ee" providerId="AD"/>
  <p188:author id="{5418DF6E-8B50-AC00-C672-59114F7B9D14}" name="Helena Davey" initials="HD" userId="S::helena.davey@merton.gov.uk::b071d8a1-413f-48b5-b94e-47b923890d60" providerId="AD"/>
  <p188:author id="{C5D3FCB1-FBBD-2D4A-467B-17A5E8A1D72F}" name="Dheeraj Chibber" initials="DC" userId="S::Dheeraj.Chibber@merton.gov.uk::e1692c6a-4d08-4b7d-bbd6-b28d38b3133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B65FA-1264-4D0C-B0B0-88AA7F6EBF96}" type="datetimeFigureOut">
              <a:rPr lang="en-GB" smtClean="0"/>
              <a:t>22/08/2023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C62BC0-0BC0-45EA-8C8A-747964006141}" type="slidenum">
              <a:rPr lang="en-GB" smtClean="0"/>
              <a:t>‹#›</a:t>
            </a:fld>
            <a:endParaRPr lang="en-GB"/>
          </a:p>
        </p:txBody>
      </p:sp>
    </p:spTree>
    <p:extLst>
      <p:ext uri="{BB962C8B-B14F-4D97-AF65-F5344CB8AC3E}">
        <p14:creationId xmlns:p14="http://schemas.microsoft.com/office/powerpoint/2010/main" val="1403397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mertonscp.org.uk/working-with-children/child-sexual-exploitation-cse-advice-for-multi-agency-practitioners/#:~:text=Contextual%20safeguarding%20recognises%20the%20impact,adults%20or%20other%20young%20peop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29579E8-8FA2-4D2F-A8F9-7EF7C95943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411170" y="4334175"/>
            <a:ext cx="10136422" cy="1159200"/>
          </a:xfrm>
        </p:spPr>
        <p:txBody>
          <a:bodyPr anchor="b">
            <a:normAutofit/>
          </a:bodyPr>
          <a:lstStyle/>
          <a:p>
            <a:r>
              <a:rPr lang="en-US" sz="4400" b="1">
                <a:solidFill>
                  <a:srgbClr val="7030A0"/>
                </a:solidFill>
              </a:rPr>
              <a:t>MSCP Contextual Safeguarding Audit</a:t>
            </a:r>
          </a:p>
        </p:txBody>
      </p:sp>
      <p:sp>
        <p:nvSpPr>
          <p:cNvPr id="3" name="Subtitle 2"/>
          <p:cNvSpPr>
            <a:spLocks noGrp="1"/>
          </p:cNvSpPr>
          <p:nvPr>
            <p:ph type="subTitle" idx="1"/>
          </p:nvPr>
        </p:nvSpPr>
        <p:spPr>
          <a:xfrm>
            <a:off x="2456695" y="5493376"/>
            <a:ext cx="8045373" cy="742280"/>
          </a:xfrm>
        </p:spPr>
        <p:txBody>
          <a:bodyPr anchor="ctr">
            <a:normAutofit/>
          </a:bodyPr>
          <a:lstStyle/>
          <a:p>
            <a:r>
              <a:rPr lang="en-US">
                <a:solidFill>
                  <a:srgbClr val="7030A0">
                    <a:alpha val="60000"/>
                  </a:srgbClr>
                </a:solidFill>
              </a:rPr>
              <a:t>Summer 2022</a:t>
            </a:r>
          </a:p>
        </p:txBody>
      </p:sp>
      <p:grpSp>
        <p:nvGrpSpPr>
          <p:cNvPr id="11" name="Group 10">
            <a:extLst>
              <a:ext uri="{FF2B5EF4-FFF2-40B4-BE49-F238E27FC236}">
                <a16:creationId xmlns:a16="http://schemas.microsoft.com/office/drawing/2014/main" id="{3FEB7750-5E3F-43E4-B0BB-6614A165F8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2" name="Freeform 6">
              <a:extLst>
                <a:ext uri="{FF2B5EF4-FFF2-40B4-BE49-F238E27FC236}">
                  <a16:creationId xmlns:a16="http://schemas.microsoft.com/office/drawing/2014/main" id="{2C4BB42A-C350-43AC-AC2C-A62D52755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3" name="Freeform 6">
              <a:extLst>
                <a:ext uri="{FF2B5EF4-FFF2-40B4-BE49-F238E27FC236}">
                  <a16:creationId xmlns:a16="http://schemas.microsoft.com/office/drawing/2014/main" id="{9FD94A1A-9337-49FD-9F42-833C51F1E0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pic>
        <p:nvPicPr>
          <p:cNvPr id="4" name="Picture 4" descr="Graphical user interface&#10;&#10;Description automatically generated">
            <a:extLst>
              <a:ext uri="{FF2B5EF4-FFF2-40B4-BE49-F238E27FC236}">
                <a16:creationId xmlns:a16="http://schemas.microsoft.com/office/drawing/2014/main" id="{74EAF11B-21F6-D2E7-F667-CE30213CD8D1}"/>
              </a:ext>
            </a:extLst>
          </p:cNvPr>
          <p:cNvPicPr>
            <a:picLocks noChangeAspect="1"/>
          </p:cNvPicPr>
          <p:nvPr/>
        </p:nvPicPr>
        <p:blipFill>
          <a:blip r:embed="rId2"/>
          <a:stretch>
            <a:fillRect/>
          </a:stretch>
        </p:blipFill>
        <p:spPr>
          <a:xfrm>
            <a:off x="1411171" y="834994"/>
            <a:ext cx="10136422" cy="3167631"/>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4997-01B6-4139-B4DF-8607DE64499C}"/>
              </a:ext>
            </a:extLst>
          </p:cNvPr>
          <p:cNvSpPr>
            <a:spLocks noGrp="1"/>
          </p:cNvSpPr>
          <p:nvPr>
            <p:ph type="title"/>
          </p:nvPr>
        </p:nvSpPr>
        <p:spPr>
          <a:xfrm>
            <a:off x="6096000" y="384375"/>
            <a:ext cx="5257800" cy="1325563"/>
          </a:xfrm>
        </p:spPr>
        <p:txBody>
          <a:bodyPr>
            <a:normAutofit/>
          </a:bodyPr>
          <a:lstStyle/>
          <a:p>
            <a:pPr algn="r"/>
            <a:r>
              <a:rPr lang="en-GB" sz="3600">
                <a:solidFill>
                  <a:srgbClr val="7030A0"/>
                </a:solidFill>
              </a:rPr>
              <a:t>MSCP Contextual Safeguarding Audit</a:t>
            </a:r>
          </a:p>
        </p:txBody>
      </p:sp>
      <p:sp>
        <p:nvSpPr>
          <p:cNvPr id="3" name="Content Placeholder 2">
            <a:extLst>
              <a:ext uri="{FF2B5EF4-FFF2-40B4-BE49-F238E27FC236}">
                <a16:creationId xmlns:a16="http://schemas.microsoft.com/office/drawing/2014/main" id="{2DD98BE8-0713-487C-9F23-4D2DF1A8E612}"/>
              </a:ext>
            </a:extLst>
          </p:cNvPr>
          <p:cNvSpPr>
            <a:spLocks noGrp="1"/>
          </p:cNvSpPr>
          <p:nvPr>
            <p:ph idx="1"/>
          </p:nvPr>
        </p:nvSpPr>
        <p:spPr/>
        <p:txBody>
          <a:bodyPr/>
          <a:lstStyle/>
          <a:p>
            <a:r>
              <a:rPr lang="en-GB"/>
              <a:t>The Merton Safeguarding Children Partnership (MSCP) has undertaken a multi-agency audit on Contextual Safeguarding.  </a:t>
            </a:r>
            <a:br>
              <a:rPr lang="en-GB"/>
            </a:br>
            <a:endParaRPr lang="en-GB"/>
          </a:p>
          <a:p>
            <a:r>
              <a:rPr lang="en-GB"/>
              <a:t>The aim of the audit was for partners to identify key themes and learning from recent practice on Contextual Safeguarding approximately one year after the introduction of the MSCP’s </a:t>
            </a:r>
            <a:r>
              <a:rPr lang="en-GB">
                <a:hlinkClick r:id="rId2"/>
              </a:rPr>
              <a:t>Contextual Safeguarding Strategy</a:t>
            </a:r>
            <a:r>
              <a:rPr lang="en-GB"/>
              <a:t>. </a:t>
            </a:r>
          </a:p>
          <a:p>
            <a:pPr marL="0" indent="0">
              <a:buNone/>
            </a:pPr>
            <a:endParaRPr lang="en-GB"/>
          </a:p>
          <a:p>
            <a:endParaRPr lang="en-GB"/>
          </a:p>
        </p:txBody>
      </p:sp>
      <p:sp>
        <p:nvSpPr>
          <p:cNvPr id="4" name="Title 1">
            <a:extLst>
              <a:ext uri="{FF2B5EF4-FFF2-40B4-BE49-F238E27FC236}">
                <a16:creationId xmlns:a16="http://schemas.microsoft.com/office/drawing/2014/main" id="{56C9EDF9-BED3-4E03-BD82-1ECBE05F7105}"/>
              </a:ext>
            </a:extLst>
          </p:cNvPr>
          <p:cNvSpPr txBox="1">
            <a:spLocks/>
          </p:cNvSpPr>
          <p:nvPr/>
        </p:nvSpPr>
        <p:spPr>
          <a:xfrm>
            <a:off x="838200" y="384374"/>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Background &amp; Aims</a:t>
            </a:r>
          </a:p>
        </p:txBody>
      </p:sp>
      <p:pic>
        <p:nvPicPr>
          <p:cNvPr id="5" name="Picture 5" descr="Graphical user interface&#10;&#10;Description automatically generated">
            <a:extLst>
              <a:ext uri="{FF2B5EF4-FFF2-40B4-BE49-F238E27FC236}">
                <a16:creationId xmlns:a16="http://schemas.microsoft.com/office/drawing/2014/main" id="{C40B5DD9-94B7-FCF8-9004-92466D9A20C2}"/>
              </a:ext>
            </a:extLst>
          </p:cNvPr>
          <p:cNvPicPr>
            <a:picLocks noChangeAspect="1"/>
          </p:cNvPicPr>
          <p:nvPr/>
        </p:nvPicPr>
        <p:blipFill>
          <a:blip r:embed="rId3"/>
          <a:stretch>
            <a:fillRect/>
          </a:stretch>
        </p:blipFill>
        <p:spPr>
          <a:xfrm>
            <a:off x="9260681" y="5750272"/>
            <a:ext cx="2743200" cy="858144"/>
          </a:xfrm>
          <a:prstGeom prst="rect">
            <a:avLst/>
          </a:prstGeom>
        </p:spPr>
      </p:pic>
    </p:spTree>
    <p:extLst>
      <p:ext uri="{BB962C8B-B14F-4D97-AF65-F5344CB8AC3E}">
        <p14:creationId xmlns:p14="http://schemas.microsoft.com/office/powerpoint/2010/main" val="868746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4997-01B6-4139-B4DF-8607DE64499C}"/>
              </a:ext>
            </a:extLst>
          </p:cNvPr>
          <p:cNvSpPr>
            <a:spLocks noGrp="1"/>
          </p:cNvSpPr>
          <p:nvPr>
            <p:ph type="title"/>
          </p:nvPr>
        </p:nvSpPr>
        <p:spPr>
          <a:xfrm>
            <a:off x="6096000" y="384375"/>
            <a:ext cx="5257800" cy="1325563"/>
          </a:xfrm>
        </p:spPr>
        <p:txBody>
          <a:bodyPr>
            <a:normAutofit/>
          </a:bodyPr>
          <a:lstStyle/>
          <a:p>
            <a:pPr algn="r"/>
            <a:r>
              <a:rPr lang="en-GB" sz="3600">
                <a:solidFill>
                  <a:srgbClr val="7030A0"/>
                </a:solidFill>
              </a:rPr>
              <a:t>MSCP Contextual Safeguarding Audit</a:t>
            </a:r>
          </a:p>
        </p:txBody>
      </p:sp>
      <p:sp>
        <p:nvSpPr>
          <p:cNvPr id="3" name="Content Placeholder 2">
            <a:extLst>
              <a:ext uri="{FF2B5EF4-FFF2-40B4-BE49-F238E27FC236}">
                <a16:creationId xmlns:a16="http://schemas.microsoft.com/office/drawing/2014/main" id="{2DD98BE8-0713-487C-9F23-4D2DF1A8E612}"/>
              </a:ext>
            </a:extLst>
          </p:cNvPr>
          <p:cNvSpPr>
            <a:spLocks noGrp="1"/>
          </p:cNvSpPr>
          <p:nvPr>
            <p:ph idx="1"/>
          </p:nvPr>
        </p:nvSpPr>
        <p:spPr/>
        <p:txBody>
          <a:bodyPr>
            <a:normAutofit fontScale="92500" lnSpcReduction="10000"/>
          </a:bodyPr>
          <a:lstStyle/>
          <a:p>
            <a:pPr marL="0" indent="0">
              <a:buNone/>
            </a:pPr>
            <a:r>
              <a:rPr lang="en-GB" sz="2000"/>
              <a:t>MSCP partners were asked to complete an audit tool for </a:t>
            </a:r>
            <a:r>
              <a:rPr lang="en-GB" sz="2000" b="1">
                <a:solidFill>
                  <a:srgbClr val="7030A0"/>
                </a:solidFill>
              </a:rPr>
              <a:t>four cases </a:t>
            </a:r>
            <a:r>
              <a:rPr lang="en-GB" sz="2000"/>
              <a:t>representing children and young people in Merton.  </a:t>
            </a:r>
          </a:p>
          <a:p>
            <a:pPr marL="0" indent="0">
              <a:buNone/>
            </a:pPr>
            <a:r>
              <a:rPr lang="en-GB" sz="2000"/>
              <a:t>The cases were shortlisted by the audit co-chairs: Janet Edwards, Designated Nurse Safeguarding Children (Merton) and Dr Benedicta Ogeah, Designated Doctor for Safeguarding Children (Merton and Sutton) Southwest London Integrated Care Board. </a:t>
            </a:r>
          </a:p>
          <a:p>
            <a:pPr marL="0" indent="0">
              <a:buNone/>
            </a:pPr>
            <a:r>
              <a:rPr lang="en-GB" sz="2000"/>
              <a:t>Audit meetings were held in July and September 2022. </a:t>
            </a:r>
          </a:p>
          <a:p>
            <a:pPr marL="0" indent="0">
              <a:buNone/>
            </a:pPr>
            <a:r>
              <a:rPr lang="en-GB" sz="2000" b="1"/>
              <a:t>22 audit forms were returned for the audit process</a:t>
            </a:r>
            <a:r>
              <a:rPr lang="en-GB" sz="2000"/>
              <a:t>, including from:</a:t>
            </a:r>
          </a:p>
          <a:p>
            <a:r>
              <a:rPr lang="en-GB" sz="2000"/>
              <a:t>Police</a:t>
            </a:r>
          </a:p>
          <a:p>
            <a:r>
              <a:rPr lang="en-GB" sz="2000"/>
              <a:t>Southwest London ICS</a:t>
            </a:r>
          </a:p>
          <a:p>
            <a:r>
              <a:rPr lang="en-GB" sz="2000"/>
              <a:t>CAMHS</a:t>
            </a:r>
          </a:p>
          <a:p>
            <a:r>
              <a:rPr lang="en-GB" sz="2000"/>
              <a:t>Youth Justice</a:t>
            </a:r>
          </a:p>
          <a:p>
            <a:r>
              <a:rPr lang="en-GB" sz="2000"/>
              <a:t>Children’s Social Care (including Children in Care and Adolescent and Safeguarding teams), </a:t>
            </a:r>
          </a:p>
          <a:p>
            <a:r>
              <a:rPr lang="en-GB" sz="2000"/>
              <a:t>Education and SEND. </a:t>
            </a:r>
          </a:p>
        </p:txBody>
      </p:sp>
      <p:sp>
        <p:nvSpPr>
          <p:cNvPr id="4" name="Title 1">
            <a:extLst>
              <a:ext uri="{FF2B5EF4-FFF2-40B4-BE49-F238E27FC236}">
                <a16:creationId xmlns:a16="http://schemas.microsoft.com/office/drawing/2014/main" id="{56C9EDF9-BED3-4E03-BD82-1ECBE05F7105}"/>
              </a:ext>
            </a:extLst>
          </p:cNvPr>
          <p:cNvSpPr txBox="1">
            <a:spLocks/>
          </p:cNvSpPr>
          <p:nvPr/>
        </p:nvSpPr>
        <p:spPr>
          <a:xfrm>
            <a:off x="838200" y="384374"/>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Methodology</a:t>
            </a:r>
          </a:p>
        </p:txBody>
      </p:sp>
      <p:pic>
        <p:nvPicPr>
          <p:cNvPr id="5" name="Picture 5" descr="Graphical user interface&#10;&#10;Description automatically generated">
            <a:extLst>
              <a:ext uri="{FF2B5EF4-FFF2-40B4-BE49-F238E27FC236}">
                <a16:creationId xmlns:a16="http://schemas.microsoft.com/office/drawing/2014/main" id="{3B1F64D9-45DE-128C-BF43-F9AF70361458}"/>
              </a:ext>
            </a:extLst>
          </p:cNvPr>
          <p:cNvPicPr>
            <a:picLocks noChangeAspect="1"/>
          </p:cNvPicPr>
          <p:nvPr/>
        </p:nvPicPr>
        <p:blipFill>
          <a:blip r:embed="rId2"/>
          <a:stretch>
            <a:fillRect/>
          </a:stretch>
        </p:blipFill>
        <p:spPr>
          <a:xfrm>
            <a:off x="9082087" y="5750272"/>
            <a:ext cx="2743200" cy="858144"/>
          </a:xfrm>
          <a:prstGeom prst="rect">
            <a:avLst/>
          </a:prstGeom>
        </p:spPr>
      </p:pic>
    </p:spTree>
    <p:extLst>
      <p:ext uri="{BB962C8B-B14F-4D97-AF65-F5344CB8AC3E}">
        <p14:creationId xmlns:p14="http://schemas.microsoft.com/office/powerpoint/2010/main" val="707594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4997-01B6-4139-B4DF-8607DE64499C}"/>
              </a:ext>
            </a:extLst>
          </p:cNvPr>
          <p:cNvSpPr>
            <a:spLocks noGrp="1"/>
          </p:cNvSpPr>
          <p:nvPr>
            <p:ph type="title"/>
          </p:nvPr>
        </p:nvSpPr>
        <p:spPr>
          <a:xfrm>
            <a:off x="6096000" y="384375"/>
            <a:ext cx="5257800" cy="1325563"/>
          </a:xfrm>
        </p:spPr>
        <p:txBody>
          <a:bodyPr>
            <a:normAutofit/>
          </a:bodyPr>
          <a:lstStyle/>
          <a:p>
            <a:pPr algn="r"/>
            <a:r>
              <a:rPr lang="en-GB" sz="3600">
                <a:solidFill>
                  <a:srgbClr val="7030A0"/>
                </a:solidFill>
              </a:rPr>
              <a:t>MSCP Contextual Safeguarding Audit</a:t>
            </a:r>
          </a:p>
        </p:txBody>
      </p:sp>
      <p:sp>
        <p:nvSpPr>
          <p:cNvPr id="3" name="Content Placeholder 2">
            <a:extLst>
              <a:ext uri="{FF2B5EF4-FFF2-40B4-BE49-F238E27FC236}">
                <a16:creationId xmlns:a16="http://schemas.microsoft.com/office/drawing/2014/main" id="{2DD98BE8-0713-487C-9F23-4D2DF1A8E612}"/>
              </a:ext>
            </a:extLst>
          </p:cNvPr>
          <p:cNvSpPr>
            <a:spLocks noGrp="1"/>
          </p:cNvSpPr>
          <p:nvPr>
            <p:ph idx="1"/>
          </p:nvPr>
        </p:nvSpPr>
        <p:spPr/>
        <p:txBody>
          <a:bodyPr>
            <a:normAutofit lnSpcReduction="10000"/>
          </a:bodyPr>
          <a:lstStyle/>
          <a:p>
            <a:pPr marL="0" indent="0">
              <a:buNone/>
            </a:pPr>
            <a:r>
              <a:rPr lang="en-GB"/>
              <a:t>Good practice – what is working well?</a:t>
            </a:r>
          </a:p>
          <a:p>
            <a:pPr marL="0" indent="0">
              <a:buNone/>
            </a:pPr>
            <a:endParaRPr lang="en-GB"/>
          </a:p>
          <a:p>
            <a:r>
              <a:rPr lang="en-GB" sz="2400" b="1"/>
              <a:t>Good inter-agency communication </a:t>
            </a:r>
            <a:r>
              <a:rPr lang="en-GB" sz="2400"/>
              <a:t>– from the cases reviewed auditors noted generally good inter-agency working with effective communication and information-sharing taking place. </a:t>
            </a:r>
          </a:p>
          <a:p>
            <a:r>
              <a:rPr lang="en-GB" sz="2400" b="1"/>
              <a:t>Voice of the child </a:t>
            </a:r>
            <a:r>
              <a:rPr lang="en-GB" sz="2400"/>
              <a:t>– from the four cases reviewed there are suggestions that agencies are regularly working to capture voice of the child, and often their family too. This practice can be found even in cases where engagement with the young people is difficult to achieve. </a:t>
            </a:r>
          </a:p>
          <a:p>
            <a:r>
              <a:rPr lang="en-GB" sz="2400" b="1"/>
              <a:t>Positive relationships </a:t>
            </a:r>
            <a:r>
              <a:rPr lang="en-GB" sz="2400"/>
              <a:t>– in parallel with the previous point, the cases showed evidence of agencies working to build positive relationships with young people, despite possible reticence and disengagement. </a:t>
            </a:r>
          </a:p>
          <a:p>
            <a:pPr marL="0" indent="0">
              <a:buNone/>
            </a:pPr>
            <a:endParaRPr lang="en-GB" sz="2000"/>
          </a:p>
          <a:p>
            <a:pPr marL="0" indent="0">
              <a:buNone/>
            </a:pPr>
            <a:endParaRPr lang="en-GB" sz="2000"/>
          </a:p>
        </p:txBody>
      </p:sp>
      <p:sp>
        <p:nvSpPr>
          <p:cNvPr id="4" name="Title 1">
            <a:extLst>
              <a:ext uri="{FF2B5EF4-FFF2-40B4-BE49-F238E27FC236}">
                <a16:creationId xmlns:a16="http://schemas.microsoft.com/office/drawing/2014/main" id="{56C9EDF9-BED3-4E03-BD82-1ECBE05F7105}"/>
              </a:ext>
            </a:extLst>
          </p:cNvPr>
          <p:cNvSpPr txBox="1">
            <a:spLocks/>
          </p:cNvSpPr>
          <p:nvPr/>
        </p:nvSpPr>
        <p:spPr>
          <a:xfrm>
            <a:off x="838200" y="384374"/>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Findings</a:t>
            </a:r>
          </a:p>
        </p:txBody>
      </p:sp>
      <p:pic>
        <p:nvPicPr>
          <p:cNvPr id="6" name="Picture 5" descr="Graphical user interface&#10;&#10;Description automatically generated">
            <a:extLst>
              <a:ext uri="{FF2B5EF4-FFF2-40B4-BE49-F238E27FC236}">
                <a16:creationId xmlns:a16="http://schemas.microsoft.com/office/drawing/2014/main" id="{8ACFCC74-E41D-BC08-50AB-E7CCF9081E26}"/>
              </a:ext>
            </a:extLst>
          </p:cNvPr>
          <p:cNvPicPr>
            <a:picLocks noChangeAspect="1"/>
          </p:cNvPicPr>
          <p:nvPr/>
        </p:nvPicPr>
        <p:blipFill>
          <a:blip r:embed="rId2"/>
          <a:stretch>
            <a:fillRect/>
          </a:stretch>
        </p:blipFill>
        <p:spPr>
          <a:xfrm>
            <a:off x="9176032" y="5865094"/>
            <a:ext cx="2743200" cy="858144"/>
          </a:xfrm>
          <a:prstGeom prst="rect">
            <a:avLst/>
          </a:prstGeom>
        </p:spPr>
      </p:pic>
    </p:spTree>
    <p:extLst>
      <p:ext uri="{BB962C8B-B14F-4D97-AF65-F5344CB8AC3E}">
        <p14:creationId xmlns:p14="http://schemas.microsoft.com/office/powerpoint/2010/main" val="2105645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4997-01B6-4139-B4DF-8607DE64499C}"/>
              </a:ext>
            </a:extLst>
          </p:cNvPr>
          <p:cNvSpPr>
            <a:spLocks noGrp="1"/>
          </p:cNvSpPr>
          <p:nvPr>
            <p:ph type="title"/>
          </p:nvPr>
        </p:nvSpPr>
        <p:spPr>
          <a:xfrm>
            <a:off x="6096000" y="384375"/>
            <a:ext cx="5257800" cy="1325563"/>
          </a:xfrm>
        </p:spPr>
        <p:txBody>
          <a:bodyPr>
            <a:normAutofit/>
          </a:bodyPr>
          <a:lstStyle/>
          <a:p>
            <a:pPr algn="r"/>
            <a:r>
              <a:rPr lang="en-GB" sz="3600">
                <a:solidFill>
                  <a:srgbClr val="7030A0"/>
                </a:solidFill>
              </a:rPr>
              <a:t>MSCP Contextual Safeguarding Audit</a:t>
            </a:r>
          </a:p>
        </p:txBody>
      </p:sp>
      <p:sp>
        <p:nvSpPr>
          <p:cNvPr id="3" name="Content Placeholder 2">
            <a:extLst>
              <a:ext uri="{FF2B5EF4-FFF2-40B4-BE49-F238E27FC236}">
                <a16:creationId xmlns:a16="http://schemas.microsoft.com/office/drawing/2014/main" id="{2DD98BE8-0713-487C-9F23-4D2DF1A8E612}"/>
              </a:ext>
            </a:extLst>
          </p:cNvPr>
          <p:cNvSpPr>
            <a:spLocks noGrp="1"/>
          </p:cNvSpPr>
          <p:nvPr>
            <p:ph idx="1"/>
          </p:nvPr>
        </p:nvSpPr>
        <p:spPr/>
        <p:txBody>
          <a:bodyPr>
            <a:normAutofit lnSpcReduction="10000"/>
          </a:bodyPr>
          <a:lstStyle/>
          <a:p>
            <a:pPr marL="0" indent="0">
              <a:buNone/>
            </a:pPr>
            <a:r>
              <a:rPr lang="en-GB"/>
              <a:t>Themes for improvement</a:t>
            </a:r>
          </a:p>
          <a:p>
            <a:pPr>
              <a:spcAft>
                <a:spcPts val="600"/>
              </a:spcAft>
            </a:pPr>
            <a:r>
              <a:rPr lang="en-GB" sz="2400">
                <a:effectLst/>
                <a:latin typeface="Calibri" panose="020F0502020204030204" pitchFamily="34" charset="0"/>
                <a:ea typeface="Calibri" panose="020F0502020204030204" pitchFamily="34" charset="0"/>
                <a:cs typeface="Times New Roman" panose="02020603050405020304" pitchFamily="18" charset="0"/>
              </a:rPr>
              <a:t>Information sharing between cross-border agencies (across local authorities, health economies and police force and borough boundaries) may slow progress and decision making, risking further harm to young people.</a:t>
            </a:r>
          </a:p>
          <a:p>
            <a:pPr>
              <a:spcAft>
                <a:spcPts val="600"/>
              </a:spcAft>
            </a:pPr>
            <a:r>
              <a:rPr lang="en-GB" sz="2400"/>
              <a:t>Whilst services continue to champion the use of trusted adults, some young people find difficulties making safe attachments. Services could consider whether they offer strong enough support to help build strong, positive relationships with young people.</a:t>
            </a:r>
          </a:p>
          <a:p>
            <a:pPr>
              <a:spcAft>
                <a:spcPts val="600"/>
              </a:spcAft>
            </a:pPr>
            <a:r>
              <a:rPr lang="en-GB" sz="2400"/>
              <a:t>In at least one case, a more robust response was required much more quickly, as risk factors were evident for some time. As Corporate Parents, professionals should have placed clear, suitable boundaries for intervention, ensuring the young person’s safety.</a:t>
            </a:r>
          </a:p>
          <a:p>
            <a:pPr marL="0" indent="0">
              <a:buNone/>
            </a:pPr>
            <a:endParaRPr lang="en-GB" sz="2000"/>
          </a:p>
        </p:txBody>
      </p:sp>
      <p:sp>
        <p:nvSpPr>
          <p:cNvPr id="4" name="Title 1">
            <a:extLst>
              <a:ext uri="{FF2B5EF4-FFF2-40B4-BE49-F238E27FC236}">
                <a16:creationId xmlns:a16="http://schemas.microsoft.com/office/drawing/2014/main" id="{56C9EDF9-BED3-4E03-BD82-1ECBE05F7105}"/>
              </a:ext>
            </a:extLst>
          </p:cNvPr>
          <p:cNvSpPr txBox="1">
            <a:spLocks/>
          </p:cNvSpPr>
          <p:nvPr/>
        </p:nvSpPr>
        <p:spPr>
          <a:xfrm>
            <a:off x="838200" y="384374"/>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Findings</a:t>
            </a:r>
          </a:p>
        </p:txBody>
      </p:sp>
      <p:pic>
        <p:nvPicPr>
          <p:cNvPr id="6" name="Picture 5" descr="Graphical user interface&#10;&#10;Description automatically generated">
            <a:extLst>
              <a:ext uri="{FF2B5EF4-FFF2-40B4-BE49-F238E27FC236}">
                <a16:creationId xmlns:a16="http://schemas.microsoft.com/office/drawing/2014/main" id="{D9BC472D-B3D8-1CFA-3057-0F27CE8DFE98}"/>
              </a:ext>
            </a:extLst>
          </p:cNvPr>
          <p:cNvPicPr>
            <a:picLocks noChangeAspect="1"/>
          </p:cNvPicPr>
          <p:nvPr/>
        </p:nvPicPr>
        <p:blipFill>
          <a:blip r:embed="rId2"/>
          <a:stretch>
            <a:fillRect/>
          </a:stretch>
        </p:blipFill>
        <p:spPr>
          <a:xfrm>
            <a:off x="9301292" y="5865094"/>
            <a:ext cx="2743200" cy="858144"/>
          </a:xfrm>
          <a:prstGeom prst="rect">
            <a:avLst/>
          </a:prstGeom>
        </p:spPr>
      </p:pic>
    </p:spTree>
    <p:extLst>
      <p:ext uri="{BB962C8B-B14F-4D97-AF65-F5344CB8AC3E}">
        <p14:creationId xmlns:p14="http://schemas.microsoft.com/office/powerpoint/2010/main" val="507113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4997-01B6-4139-B4DF-8607DE64499C}"/>
              </a:ext>
            </a:extLst>
          </p:cNvPr>
          <p:cNvSpPr>
            <a:spLocks noGrp="1"/>
          </p:cNvSpPr>
          <p:nvPr>
            <p:ph type="title"/>
          </p:nvPr>
        </p:nvSpPr>
        <p:spPr>
          <a:xfrm>
            <a:off x="6096000" y="384375"/>
            <a:ext cx="5257800" cy="1325563"/>
          </a:xfrm>
        </p:spPr>
        <p:txBody>
          <a:bodyPr>
            <a:normAutofit/>
          </a:bodyPr>
          <a:lstStyle/>
          <a:p>
            <a:pPr algn="r"/>
            <a:r>
              <a:rPr lang="en-GB" sz="3600">
                <a:solidFill>
                  <a:srgbClr val="7030A0"/>
                </a:solidFill>
              </a:rPr>
              <a:t>MSCP Contextual Safeguarding Audit</a:t>
            </a:r>
          </a:p>
        </p:txBody>
      </p:sp>
      <p:sp>
        <p:nvSpPr>
          <p:cNvPr id="3" name="Content Placeholder 2">
            <a:extLst>
              <a:ext uri="{FF2B5EF4-FFF2-40B4-BE49-F238E27FC236}">
                <a16:creationId xmlns:a16="http://schemas.microsoft.com/office/drawing/2014/main" id="{2DD98BE8-0713-487C-9F23-4D2DF1A8E612}"/>
              </a:ext>
            </a:extLst>
          </p:cNvPr>
          <p:cNvSpPr>
            <a:spLocks noGrp="1"/>
          </p:cNvSpPr>
          <p:nvPr>
            <p:ph idx="1"/>
          </p:nvPr>
        </p:nvSpPr>
        <p:spPr/>
        <p:txBody>
          <a:bodyPr>
            <a:normAutofit/>
          </a:bodyPr>
          <a:lstStyle/>
          <a:p>
            <a:pPr marL="0" indent="0">
              <a:buNone/>
            </a:pPr>
            <a:r>
              <a:rPr lang="en-GB"/>
              <a:t>Themes for improvement</a:t>
            </a:r>
          </a:p>
          <a:p>
            <a:pPr marL="0" indent="0">
              <a:buNone/>
            </a:pPr>
            <a:endParaRPr lang="en-GB"/>
          </a:p>
          <a:p>
            <a:r>
              <a:rPr lang="en-GB" sz="2400"/>
              <a:t>All of the cases considered in this audit (4) address young people that were either in care or had care experience. Further consideration and analysis would be needed to establish whether there is a material link and correlation between children in care and being at increased risk of contextual harms.</a:t>
            </a:r>
          </a:p>
          <a:p>
            <a:r>
              <a:rPr lang="en-GB" sz="2400"/>
              <a:t>Breakdowns in sharing decisions and agreed actions from multi-agency discussions may raise further risks and delay interventions for young people. </a:t>
            </a:r>
          </a:p>
          <a:p>
            <a:r>
              <a:rPr lang="en-GB" sz="2400"/>
              <a:t>Agencies must continue to improve information sharing and communication – and be prepared to challenge and escalate sooner.</a:t>
            </a:r>
          </a:p>
          <a:p>
            <a:pPr marL="0" indent="0">
              <a:buNone/>
            </a:pPr>
            <a:endParaRPr lang="en-GB" sz="2000"/>
          </a:p>
        </p:txBody>
      </p:sp>
      <p:sp>
        <p:nvSpPr>
          <p:cNvPr id="4" name="Title 1">
            <a:extLst>
              <a:ext uri="{FF2B5EF4-FFF2-40B4-BE49-F238E27FC236}">
                <a16:creationId xmlns:a16="http://schemas.microsoft.com/office/drawing/2014/main" id="{56C9EDF9-BED3-4E03-BD82-1ECBE05F7105}"/>
              </a:ext>
            </a:extLst>
          </p:cNvPr>
          <p:cNvSpPr txBox="1">
            <a:spLocks/>
          </p:cNvSpPr>
          <p:nvPr/>
        </p:nvSpPr>
        <p:spPr>
          <a:xfrm>
            <a:off x="838200" y="384374"/>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Findings</a:t>
            </a:r>
          </a:p>
        </p:txBody>
      </p:sp>
      <p:pic>
        <p:nvPicPr>
          <p:cNvPr id="6" name="Picture 5" descr="Graphical user interface&#10;&#10;Description automatically generated">
            <a:extLst>
              <a:ext uri="{FF2B5EF4-FFF2-40B4-BE49-F238E27FC236}">
                <a16:creationId xmlns:a16="http://schemas.microsoft.com/office/drawing/2014/main" id="{DBCB5B6E-E954-CC50-41FE-3AFCB36BBC8A}"/>
              </a:ext>
            </a:extLst>
          </p:cNvPr>
          <p:cNvPicPr>
            <a:picLocks noChangeAspect="1"/>
          </p:cNvPicPr>
          <p:nvPr/>
        </p:nvPicPr>
        <p:blipFill>
          <a:blip r:embed="rId2"/>
          <a:stretch>
            <a:fillRect/>
          </a:stretch>
        </p:blipFill>
        <p:spPr>
          <a:xfrm>
            <a:off x="9082087" y="5750272"/>
            <a:ext cx="2743200" cy="858144"/>
          </a:xfrm>
          <a:prstGeom prst="rect">
            <a:avLst/>
          </a:prstGeom>
        </p:spPr>
      </p:pic>
    </p:spTree>
    <p:extLst>
      <p:ext uri="{BB962C8B-B14F-4D97-AF65-F5344CB8AC3E}">
        <p14:creationId xmlns:p14="http://schemas.microsoft.com/office/powerpoint/2010/main" val="386937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4997-01B6-4139-B4DF-8607DE64499C}"/>
              </a:ext>
            </a:extLst>
          </p:cNvPr>
          <p:cNvSpPr>
            <a:spLocks noGrp="1"/>
          </p:cNvSpPr>
          <p:nvPr>
            <p:ph type="title"/>
          </p:nvPr>
        </p:nvSpPr>
        <p:spPr>
          <a:xfrm>
            <a:off x="6096000" y="384375"/>
            <a:ext cx="5257800" cy="1325563"/>
          </a:xfrm>
        </p:spPr>
        <p:txBody>
          <a:bodyPr>
            <a:normAutofit/>
          </a:bodyPr>
          <a:lstStyle/>
          <a:p>
            <a:pPr algn="r"/>
            <a:r>
              <a:rPr lang="en-GB" sz="3600">
                <a:solidFill>
                  <a:srgbClr val="7030A0"/>
                </a:solidFill>
              </a:rPr>
              <a:t>MSCP Contextual Safeguarding Audit</a:t>
            </a:r>
          </a:p>
        </p:txBody>
      </p:sp>
      <p:sp>
        <p:nvSpPr>
          <p:cNvPr id="3" name="Content Placeholder 2">
            <a:extLst>
              <a:ext uri="{FF2B5EF4-FFF2-40B4-BE49-F238E27FC236}">
                <a16:creationId xmlns:a16="http://schemas.microsoft.com/office/drawing/2014/main" id="{2DD98BE8-0713-487C-9F23-4D2DF1A8E612}"/>
              </a:ext>
            </a:extLst>
          </p:cNvPr>
          <p:cNvSpPr>
            <a:spLocks noGrp="1"/>
          </p:cNvSpPr>
          <p:nvPr>
            <p:ph idx="1"/>
          </p:nvPr>
        </p:nvSpPr>
        <p:spPr/>
        <p:txBody>
          <a:bodyPr vert="horz" lIns="91440" tIns="45720" rIns="91440" bIns="45720" rtlCol="0" anchor="t">
            <a:normAutofit/>
          </a:bodyPr>
          <a:lstStyle/>
          <a:p>
            <a:pPr marL="0" indent="0">
              <a:buNone/>
            </a:pPr>
            <a:r>
              <a:rPr lang="en-GB" sz="2400"/>
              <a:t>Overall, agencies concluded that these cases provided evidence of good multi-agency working, where agencies held an effective understanding of contextual harms and acted positively to help mitigate perceived risks. </a:t>
            </a:r>
            <a:endParaRPr lang="en-GB" sz="2400">
              <a:cs typeface="Calibri"/>
            </a:endParaRPr>
          </a:p>
          <a:p>
            <a:pPr marL="0" indent="0">
              <a:buNone/>
            </a:pPr>
            <a:endParaRPr lang="en-GB" sz="2400">
              <a:cs typeface="Calibri"/>
            </a:endParaRPr>
          </a:p>
          <a:p>
            <a:pPr marL="0" indent="0">
              <a:buNone/>
            </a:pPr>
            <a:r>
              <a:rPr lang="en-GB" sz="2400"/>
              <a:t>However, it also highlighted some learning around how agencies could have shared decisions and information more efficiently after key meetings and across local/service boundaries. </a:t>
            </a:r>
            <a:endParaRPr lang="en-GB" sz="2400">
              <a:cs typeface="Calibri"/>
            </a:endParaRPr>
          </a:p>
          <a:p>
            <a:pPr marL="0" indent="0">
              <a:buNone/>
            </a:pPr>
            <a:r>
              <a:rPr lang="en-GB" sz="2400"/>
              <a:t>The audit also highlighted the importance of swift and robust interventions in the interests of securing the safety of young people.</a:t>
            </a:r>
          </a:p>
        </p:txBody>
      </p:sp>
      <p:sp>
        <p:nvSpPr>
          <p:cNvPr id="4" name="Title 1">
            <a:extLst>
              <a:ext uri="{FF2B5EF4-FFF2-40B4-BE49-F238E27FC236}">
                <a16:creationId xmlns:a16="http://schemas.microsoft.com/office/drawing/2014/main" id="{56C9EDF9-BED3-4E03-BD82-1ECBE05F7105}"/>
              </a:ext>
            </a:extLst>
          </p:cNvPr>
          <p:cNvSpPr txBox="1">
            <a:spLocks/>
          </p:cNvSpPr>
          <p:nvPr/>
        </p:nvSpPr>
        <p:spPr>
          <a:xfrm>
            <a:off x="838200" y="384374"/>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Conclusions</a:t>
            </a:r>
          </a:p>
        </p:txBody>
      </p:sp>
      <p:pic>
        <p:nvPicPr>
          <p:cNvPr id="6" name="Picture 5" descr="Graphical user interface&#10;&#10;Description automatically generated">
            <a:extLst>
              <a:ext uri="{FF2B5EF4-FFF2-40B4-BE49-F238E27FC236}">
                <a16:creationId xmlns:a16="http://schemas.microsoft.com/office/drawing/2014/main" id="{75E90B76-E953-09B0-A7DF-0639FE8BC82D}"/>
              </a:ext>
            </a:extLst>
          </p:cNvPr>
          <p:cNvPicPr>
            <a:picLocks noChangeAspect="1"/>
          </p:cNvPicPr>
          <p:nvPr/>
        </p:nvPicPr>
        <p:blipFill>
          <a:blip r:embed="rId2"/>
          <a:stretch>
            <a:fillRect/>
          </a:stretch>
        </p:blipFill>
        <p:spPr>
          <a:xfrm>
            <a:off x="9426553" y="5990354"/>
            <a:ext cx="2576186" cy="805952"/>
          </a:xfrm>
          <a:prstGeom prst="rect">
            <a:avLst/>
          </a:prstGeom>
        </p:spPr>
      </p:pic>
    </p:spTree>
    <p:extLst>
      <p:ext uri="{BB962C8B-B14F-4D97-AF65-F5344CB8AC3E}">
        <p14:creationId xmlns:p14="http://schemas.microsoft.com/office/powerpoint/2010/main" val="220314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34997-01B6-4139-B4DF-8607DE64499C}"/>
              </a:ext>
            </a:extLst>
          </p:cNvPr>
          <p:cNvSpPr>
            <a:spLocks noGrp="1"/>
          </p:cNvSpPr>
          <p:nvPr>
            <p:ph type="title"/>
          </p:nvPr>
        </p:nvSpPr>
        <p:spPr>
          <a:xfrm>
            <a:off x="6096000" y="384375"/>
            <a:ext cx="5257800" cy="1325563"/>
          </a:xfrm>
        </p:spPr>
        <p:txBody>
          <a:bodyPr>
            <a:normAutofit/>
          </a:bodyPr>
          <a:lstStyle/>
          <a:p>
            <a:pPr algn="r"/>
            <a:r>
              <a:rPr lang="en-GB" sz="3600">
                <a:solidFill>
                  <a:srgbClr val="7030A0"/>
                </a:solidFill>
              </a:rPr>
              <a:t>MSCP Contextual Safeguarding Audit</a:t>
            </a:r>
          </a:p>
        </p:txBody>
      </p:sp>
      <p:sp>
        <p:nvSpPr>
          <p:cNvPr id="3" name="Content Placeholder 2">
            <a:extLst>
              <a:ext uri="{FF2B5EF4-FFF2-40B4-BE49-F238E27FC236}">
                <a16:creationId xmlns:a16="http://schemas.microsoft.com/office/drawing/2014/main" id="{2DD98BE8-0713-487C-9F23-4D2DF1A8E612}"/>
              </a:ext>
            </a:extLst>
          </p:cNvPr>
          <p:cNvSpPr>
            <a:spLocks noGrp="1"/>
          </p:cNvSpPr>
          <p:nvPr>
            <p:ph idx="1"/>
          </p:nvPr>
        </p:nvSpPr>
        <p:spPr/>
        <p:txBody>
          <a:bodyPr vert="horz" lIns="91440" tIns="45720" rIns="91440" bIns="45720" rtlCol="0" anchor="t">
            <a:normAutofit lnSpcReduction="10000"/>
          </a:bodyPr>
          <a:lstStyle/>
          <a:p>
            <a:pPr marL="514350" indent="-514350">
              <a:buAutoNum type="arabicPeriod"/>
            </a:pPr>
            <a:r>
              <a:rPr lang="en-GB" sz="2400"/>
              <a:t>Good practice and learning from the audit to be shared with the </a:t>
            </a:r>
            <a:r>
              <a:rPr lang="en-GB" sz="2400">
                <a:solidFill>
                  <a:srgbClr val="7030A0"/>
                </a:solidFill>
              </a:rPr>
              <a:t>QA Subgroup (5</a:t>
            </a:r>
            <a:r>
              <a:rPr lang="en-GB" sz="2400" baseline="30000">
                <a:solidFill>
                  <a:srgbClr val="7030A0"/>
                </a:solidFill>
              </a:rPr>
              <a:t>th</a:t>
            </a:r>
            <a:r>
              <a:rPr lang="en-GB" sz="2400">
                <a:solidFill>
                  <a:srgbClr val="7030A0"/>
                </a:solidFill>
              </a:rPr>
              <a:t> October)</a:t>
            </a:r>
            <a:r>
              <a:rPr lang="en-GB" sz="2400"/>
              <a:t>, PPYP sub-group (2</a:t>
            </a:r>
            <a:r>
              <a:rPr lang="en-GB" sz="2400" baseline="30000"/>
              <a:t>nd</a:t>
            </a:r>
            <a:r>
              <a:rPr lang="en-GB" sz="2400"/>
              <a:t> November), Strategic MACE Panel (17</a:t>
            </a:r>
            <a:r>
              <a:rPr lang="en-GB" sz="2400" baseline="30000"/>
              <a:t>th</a:t>
            </a:r>
            <a:r>
              <a:rPr lang="en-GB" sz="2400"/>
              <a:t> November – TBA) and </a:t>
            </a:r>
            <a:r>
              <a:rPr lang="en-GB" sz="2400">
                <a:solidFill>
                  <a:srgbClr val="7030A0"/>
                </a:solidFill>
              </a:rPr>
              <a:t>wider partnership (19</a:t>
            </a:r>
            <a:r>
              <a:rPr lang="en-GB" sz="2400" baseline="30000">
                <a:solidFill>
                  <a:srgbClr val="7030A0"/>
                </a:solidFill>
              </a:rPr>
              <a:t>th</a:t>
            </a:r>
            <a:r>
              <a:rPr lang="en-GB" sz="2400">
                <a:solidFill>
                  <a:srgbClr val="7030A0"/>
                </a:solidFill>
              </a:rPr>
              <a:t> October)</a:t>
            </a:r>
            <a:r>
              <a:rPr lang="en-GB" sz="2400"/>
              <a:t>. </a:t>
            </a:r>
            <a:endParaRPr lang="en-GB" sz="2400">
              <a:cs typeface="Calibri"/>
            </a:endParaRPr>
          </a:p>
          <a:p>
            <a:pPr marL="0" indent="0">
              <a:buNone/>
            </a:pPr>
            <a:endParaRPr lang="en-GB" sz="2400">
              <a:cs typeface="Calibri"/>
            </a:endParaRPr>
          </a:p>
          <a:p>
            <a:pPr marL="514350" indent="-514350">
              <a:buAutoNum type="arabicPeriod" startAt="2"/>
            </a:pPr>
            <a:r>
              <a:rPr lang="en-GB" sz="2400"/>
              <a:t>Agencies to consider how to improve decision and information sharing following key meetings, ensuring that relevant agencies all receive the same agreed actions and a clear rationale. This may be supported via the MSCP training programme, if required.</a:t>
            </a:r>
            <a:br>
              <a:rPr lang="en-GB" sz="2400"/>
            </a:br>
            <a:endParaRPr lang="en-GB" sz="2400">
              <a:cs typeface="Calibri"/>
            </a:endParaRPr>
          </a:p>
          <a:p>
            <a:pPr marL="514350" indent="-514350">
              <a:buAutoNum type="arabicPeriod" startAt="2"/>
            </a:pPr>
            <a:r>
              <a:rPr lang="en-GB" sz="2400"/>
              <a:t>Agencies to further champion professional curiosity and challenge, particularly where any delay to positive action or intervention may raise further risks to children or young people. This may be supported via the MSCP training programme, if required.</a:t>
            </a:r>
            <a:endParaRPr lang="en-GB" sz="2400">
              <a:cs typeface="Calibri"/>
            </a:endParaRPr>
          </a:p>
        </p:txBody>
      </p:sp>
      <p:sp>
        <p:nvSpPr>
          <p:cNvPr id="4" name="Title 1">
            <a:extLst>
              <a:ext uri="{FF2B5EF4-FFF2-40B4-BE49-F238E27FC236}">
                <a16:creationId xmlns:a16="http://schemas.microsoft.com/office/drawing/2014/main" id="{56C9EDF9-BED3-4E03-BD82-1ECBE05F7105}"/>
              </a:ext>
            </a:extLst>
          </p:cNvPr>
          <p:cNvSpPr txBox="1">
            <a:spLocks/>
          </p:cNvSpPr>
          <p:nvPr/>
        </p:nvSpPr>
        <p:spPr>
          <a:xfrm>
            <a:off x="838200" y="384374"/>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a:t>Next Steps</a:t>
            </a:r>
          </a:p>
        </p:txBody>
      </p:sp>
      <p:pic>
        <p:nvPicPr>
          <p:cNvPr id="6" name="Picture 5" descr="Graphical user interface&#10;&#10;Description automatically generated">
            <a:extLst>
              <a:ext uri="{FF2B5EF4-FFF2-40B4-BE49-F238E27FC236}">
                <a16:creationId xmlns:a16="http://schemas.microsoft.com/office/drawing/2014/main" id="{5996F8BB-14DF-4D48-C8EA-611CD2A2EB8F}"/>
              </a:ext>
            </a:extLst>
          </p:cNvPr>
          <p:cNvPicPr>
            <a:picLocks noChangeAspect="1"/>
          </p:cNvPicPr>
          <p:nvPr/>
        </p:nvPicPr>
        <p:blipFill>
          <a:blip r:embed="rId2"/>
          <a:stretch>
            <a:fillRect/>
          </a:stretch>
        </p:blipFill>
        <p:spPr>
          <a:xfrm>
            <a:off x="9186471" y="5802463"/>
            <a:ext cx="2847583" cy="889459"/>
          </a:xfrm>
          <a:prstGeom prst="rect">
            <a:avLst/>
          </a:prstGeom>
        </p:spPr>
      </p:pic>
    </p:spTree>
    <p:extLst>
      <p:ext uri="{BB962C8B-B14F-4D97-AF65-F5344CB8AC3E}">
        <p14:creationId xmlns:p14="http://schemas.microsoft.com/office/powerpoint/2010/main" val="16286089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785ad58-1d57-4f8a-aa71-77170459bd0d">
      <UserInfo>
        <DisplayName>Dominic Mackie</DisplayName>
        <AccountId>316</AccountId>
        <AccountType/>
      </UserInfo>
      <UserInfo>
        <DisplayName>Sarah Momber</DisplayName>
        <AccountId>313</AccountId>
        <AccountType/>
      </UserInfo>
      <UserInfo>
        <DisplayName>Dheeraj Chibber</DisplayName>
        <AccountId>625</AccountId>
        <AccountType/>
      </UserInfo>
      <UserInfo>
        <DisplayName>Chloe Windsor</DisplayName>
        <AccountId>21</AccountId>
        <AccountType/>
      </UserInfo>
    </SharedWithUsers>
    <lcf76f155ced4ddcb4097134ff3c332f xmlns="f83acf73-3e46-4192-8c02-d24af7814607">
      <Terms xmlns="http://schemas.microsoft.com/office/infopath/2007/PartnerControls"/>
    </lcf76f155ced4ddcb4097134ff3c332f>
    <TaxCatchAll xmlns="1ac5e5f3-4286-431a-b2f6-40db626cee9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AEE7CBB4CF96B46914B189212345B75" ma:contentTypeVersion="15" ma:contentTypeDescription="Create a new document." ma:contentTypeScope="" ma:versionID="c174234fe927b0aa425f3ffb9502eae0">
  <xsd:schema xmlns:xsd="http://www.w3.org/2001/XMLSchema" xmlns:xs="http://www.w3.org/2001/XMLSchema" xmlns:p="http://schemas.microsoft.com/office/2006/metadata/properties" xmlns:ns2="a785ad58-1d57-4f8a-aa71-77170459bd0d" xmlns:ns3="f83acf73-3e46-4192-8c02-d24af7814607" xmlns:ns4="1ac5e5f3-4286-431a-b2f6-40db626cee98" targetNamespace="http://schemas.microsoft.com/office/2006/metadata/properties" ma:root="true" ma:fieldsID="339076722f3c7f9e7ae6c28cb6c95a1a" ns2:_="" ns3:_="" ns4:_="">
    <xsd:import namespace="a785ad58-1d57-4f8a-aa71-77170459bd0d"/>
    <xsd:import namespace="f83acf73-3e46-4192-8c02-d24af7814607"/>
    <xsd:import namespace="1ac5e5f3-4286-431a-b2f6-40db626cee98"/>
    <xsd:element name="properties">
      <xsd:complexType>
        <xsd:sequence>
          <xsd:element name="documentManagement">
            <xsd:complexType>
              <xsd:all>
                <xsd:element ref="ns2:SharedWithUser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Details"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83acf73-3e46-4192-8c02-d24af7814607"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de4d60a-a72c-433e-8330-4d8fadb575f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ac5e5f3-4286-431a-b2f6-40db626cee98" elementFormDefault="qualified">
    <xsd:import namespace="http://schemas.microsoft.com/office/2006/documentManagement/types"/>
    <xsd:import namespace="http://schemas.microsoft.com/office/infopath/2007/PartnerControls"/>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dd29c0b-a2d9-4f7d-ad38-0f32d5a61ce7}" ma:internalName="TaxCatchAll" ma:showField="CatchAllData" ma:web="1ac5e5f3-4286-431a-b2f6-40db626cee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61B78A-8AFE-44FD-BDE3-2E1A86050CA1}">
  <ds:schemaRefs>
    <ds:schemaRef ds:uri="http://schemas.microsoft.com/sharepoint/v3/contenttype/forms"/>
  </ds:schemaRefs>
</ds:datastoreItem>
</file>

<file path=customXml/itemProps2.xml><?xml version="1.0" encoding="utf-8"?>
<ds:datastoreItem xmlns:ds="http://schemas.openxmlformats.org/officeDocument/2006/customXml" ds:itemID="{66273FC0-6C54-4A18-830A-DD066F047DE8}">
  <ds:schemaRefs>
    <ds:schemaRef ds:uri="http://purl.org/dc/elements/1.1/"/>
    <ds:schemaRef ds:uri="http://purl.org/dc/terms/"/>
    <ds:schemaRef ds:uri="http://schemas.microsoft.com/office/2006/metadata/properties"/>
    <ds:schemaRef ds:uri="http://www.w3.org/XML/1998/namespace"/>
    <ds:schemaRef ds:uri="http://purl.org/dc/dcmitype/"/>
    <ds:schemaRef ds:uri="1ac5e5f3-4286-431a-b2f6-40db626cee98"/>
    <ds:schemaRef ds:uri="http://schemas.microsoft.com/office/2006/documentManagement/types"/>
    <ds:schemaRef ds:uri="http://schemas.microsoft.com/office/infopath/2007/PartnerControls"/>
    <ds:schemaRef ds:uri="http://schemas.openxmlformats.org/package/2006/metadata/core-properties"/>
    <ds:schemaRef ds:uri="f83acf73-3e46-4192-8c02-d24af7814607"/>
    <ds:schemaRef ds:uri="a785ad58-1d57-4f8a-aa71-77170459bd0d"/>
  </ds:schemaRefs>
</ds:datastoreItem>
</file>

<file path=customXml/itemProps3.xml><?xml version="1.0" encoding="utf-8"?>
<ds:datastoreItem xmlns:ds="http://schemas.openxmlformats.org/officeDocument/2006/customXml" ds:itemID="{034C1946-58FC-40BB-BE34-ADBD8956A7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5ad58-1d57-4f8a-aa71-77170459bd0d"/>
    <ds:schemaRef ds:uri="f83acf73-3e46-4192-8c02-d24af7814607"/>
    <ds:schemaRef ds:uri="1ac5e5f3-4286-431a-b2f6-40db626ce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739</Words>
  <Application>Microsoft Office PowerPoint</Application>
  <PresentationFormat>Widescreen</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MSCP Contextual Safeguarding Audit</vt:lpstr>
      <vt:lpstr>MSCP Contextual Safeguarding Audit</vt:lpstr>
      <vt:lpstr>MSCP Contextual Safeguarding Audit</vt:lpstr>
      <vt:lpstr>MSCP Contextual Safeguarding Audit</vt:lpstr>
      <vt:lpstr>MSCP Contextual Safeguarding Audit</vt:lpstr>
      <vt:lpstr>MSCP Contextual Safeguarding Audit</vt:lpstr>
      <vt:lpstr>MSCP Contextual Safeguarding Audit</vt:lpstr>
      <vt:lpstr>MSCP Contextual Safeguarding Audit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Sarah Slater (nee Momber)</cp:lastModifiedBy>
  <cp:revision>2</cp:revision>
  <dcterms:created xsi:type="dcterms:W3CDTF">2022-10-13T09:05:11Z</dcterms:created>
  <dcterms:modified xsi:type="dcterms:W3CDTF">2023-08-22T09:44:15Z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0x0101006AEE7CBB4CF96B46914B189212345B75</vt:lpwstr>
  </property>
  <property fmtid="{D5CDD505-2E9C-101B-9397-08002B2CF9AE}" pid="3" name="MediaServiceImageTags">
    <vt:lpwstr/>
  </property>
</Properties>
</file>