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63" r:id="rId6"/>
    <p:sldId id="260" r:id="rId7"/>
    <p:sldId id="261" r:id="rId8"/>
    <p:sldId id="269" r:id="rId9"/>
    <p:sldId id="270" r:id="rId10"/>
    <p:sldId id="265" r:id="rId11"/>
    <p:sldId id="267" r:id="rId12"/>
    <p:sldId id="268" r:id="rId13"/>
    <p:sldId id="264"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8E1CB7-2431-DB07-A7B0-2615E04862DA}" name="Maisie Davies" initials="MD" userId="S::maisie.davies@merton.gov.uk::fe14b35f-b1ff-413e-b797-b5ba769d4ca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66903-0015-C6F3-7CD9-5E960F6419BE}" v="205" dt="2022-06-07T13:20:31.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15E9E-6754-4E96-AC7E-987B7A354DE6}" type="datetimeFigureOut">
              <a:t>6/15/2022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D1ED1-E77A-4499-B121-83E5486E4556}" type="slidenum">
              <a:t>‹#›</a:t>
            </a:fld>
            <a:endParaRPr lang="en-US"/>
          </a:p>
        </p:txBody>
      </p:sp>
    </p:spTree>
    <p:extLst>
      <p:ext uri="{BB962C8B-B14F-4D97-AF65-F5344CB8AC3E}">
        <p14:creationId xmlns:p14="http://schemas.microsoft.com/office/powerpoint/2010/main" val="2906059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b="1" u="sng">
                <a:cs typeface="Calibri"/>
              </a:rPr>
              <a:t>Jason </a:t>
            </a:r>
            <a:endParaRPr lang="en-US" b="1" u="sng"/>
          </a:p>
          <a:p>
            <a:pPr>
              <a:lnSpc>
                <a:spcPct val="90000"/>
              </a:lnSpc>
              <a:spcBef>
                <a:spcPts val="1000"/>
              </a:spcBef>
            </a:pPr>
            <a:r>
              <a:rPr lang="en-US"/>
              <a:t>Jason, a teenage boy, became involved in County Lines and went missing for two weeks. During this time, he was stabbed, and his life was threatened. Jason lived with his mother, an immigrant with NRPF. As a result, the uncertainty of homelessness, poor living conditions and constant moving featured heavily throughout Jason's childhood. </a:t>
            </a:r>
            <a:r>
              <a:rPr lang="en-GB"/>
              <a:t>The housing situation was described as the root cause of Jason’s difficulties (including behavioural problems, exclusion from school, high anxiety, and eventual criminal exploitation) and because it was not dealt with it, affected every aspect of his life.  It was felt in the review that Jason was drawn into County Lines to provide for his family.</a:t>
            </a:r>
            <a:endParaRPr lang="en-US"/>
          </a:p>
          <a:p>
            <a:pPr>
              <a:lnSpc>
                <a:spcPct val="90000"/>
              </a:lnSpc>
              <a:spcBef>
                <a:spcPts val="1000"/>
              </a:spcBef>
            </a:pPr>
            <a:endParaRPr lang="en-GB">
              <a:cs typeface="Calibri"/>
            </a:endParaRPr>
          </a:p>
          <a:p>
            <a:pPr>
              <a:lnSpc>
                <a:spcPct val="90000"/>
              </a:lnSpc>
              <a:spcBef>
                <a:spcPts val="1000"/>
              </a:spcBef>
            </a:pPr>
            <a:r>
              <a:rPr lang="en-US" b="1" u="sng">
                <a:cs typeface="Calibri"/>
              </a:rPr>
              <a:t>SUDI Review</a:t>
            </a:r>
            <a:endParaRPr lang="en-US" b="1" u="sng"/>
          </a:p>
          <a:p>
            <a:pPr>
              <a:lnSpc>
                <a:spcPct val="90000"/>
              </a:lnSpc>
              <a:spcBef>
                <a:spcPts val="1000"/>
              </a:spcBef>
            </a:pPr>
            <a:r>
              <a:rPr lang="en-US"/>
              <a:t>One of the cases (Baby J) involved a family with a young baby and an older sibling who had moved to London from Hull. The mother had been a victim of domestic violence whilst in Hull. During the baby's time in London, the family experienced homelessness as well as living in overcrowded conditions with a family member. It is not known whether these factors contributed to the death of the baby.</a:t>
            </a:r>
            <a:endParaRPr lang="en-US">
              <a:cs typeface="Calibri"/>
            </a:endParaRPr>
          </a:p>
          <a:p>
            <a:pPr>
              <a:lnSpc>
                <a:spcPct val="90000"/>
              </a:lnSpc>
              <a:spcBef>
                <a:spcPts val="1000"/>
              </a:spcBef>
            </a:pPr>
            <a:r>
              <a:rPr lang="en-US"/>
              <a:t>It was felt, however, that there could have been improved links between Children, Schools and Families (CSF) and Housing to ensure that Baby J’s family received earlier and more proactive support when experiencing or at risk of experiencing homelessness or overcrowding. It was also felt that more understanding needs to be developed around the socio-economic impact of poor housing on families</a:t>
            </a:r>
            <a:endParaRPr lang="en-US">
              <a:cs typeface="Calibri"/>
            </a:endParaRPr>
          </a:p>
        </p:txBody>
      </p:sp>
      <p:sp>
        <p:nvSpPr>
          <p:cNvPr id="4" name="Slide Number Placeholder 3"/>
          <p:cNvSpPr>
            <a:spLocks noGrp="1"/>
          </p:cNvSpPr>
          <p:nvPr>
            <p:ph type="sldNum" sz="quarter" idx="5"/>
          </p:nvPr>
        </p:nvSpPr>
        <p:spPr/>
        <p:txBody>
          <a:bodyPr/>
          <a:lstStyle/>
          <a:p>
            <a:fld id="{963D1ED1-E77A-4499-B121-83E5486E4556}" type="slidenum">
              <a:t>2</a:t>
            </a:fld>
            <a:endParaRPr lang="en-US"/>
          </a:p>
        </p:txBody>
      </p:sp>
    </p:spTree>
    <p:extLst>
      <p:ext uri="{BB962C8B-B14F-4D97-AF65-F5344CB8AC3E}">
        <p14:creationId xmlns:p14="http://schemas.microsoft.com/office/powerpoint/2010/main" val="323363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qni.org.uk/wp-content/uploads/2016/09/safeguarding_homeless_families.pdf#:~:text=As%20discussed%20above%2C%20homelessness%20impacts%20negatively%20on%20both,more%20likely%20the%20results%20are%20to%20be%20positive"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shelter.org.uk/" TargetMode="External"/><Relationship Id="rId2" Type="http://schemas.openxmlformats.org/officeDocument/2006/relationships/hyperlink" Target="https://www.theguardian.com/housing-network/2015/nov/11/children-poor-housing-temporary-accommodation-health-education"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gov.uk/government/publications/criminal-exploitation-of-children-and-vulnerable-adults-county-lines/criminal-exploitation-of-children-and-vulnerable-adults-county-line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nrpfnetwork.org.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erton.gov.uk/council-tax-benefits-and-housing/homelessness/homelessness-preven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a:solidFill>
                  <a:srgbClr val="7030A0"/>
                </a:solidFill>
                <a:cs typeface="Calibri Light"/>
              </a:rPr>
              <a:t>Housing and Safeguarding Children, Young People Families </a:t>
            </a:r>
          </a:p>
        </p:txBody>
      </p:sp>
      <p:sp>
        <p:nvSpPr>
          <p:cNvPr id="3" name="Subtitle 2"/>
          <p:cNvSpPr>
            <a:spLocks noGrp="1"/>
          </p:cNvSpPr>
          <p:nvPr>
            <p:ph type="subTitle" idx="1"/>
          </p:nvPr>
        </p:nvSpPr>
        <p:spPr/>
        <p:txBody>
          <a:bodyPr vert="horz" lIns="91440" tIns="45720" rIns="91440" bIns="45720" rtlCol="0" anchor="t">
            <a:normAutofit/>
          </a:bodyPr>
          <a:lstStyle/>
          <a:p>
            <a:r>
              <a:rPr lang="en-US" sz="3200" b="1">
                <a:cs typeface="Calibri"/>
              </a:rPr>
              <a:t>Full Partnership, 15th June </a:t>
            </a:r>
          </a:p>
          <a:p>
            <a:r>
              <a:rPr lang="en-US" sz="3200" b="1">
                <a:cs typeface="Calibri"/>
              </a:rPr>
              <a:t>Elliot Brunton, Housing, London Borough of Merton </a:t>
            </a:r>
          </a:p>
        </p:txBody>
      </p:sp>
      <p:pic>
        <p:nvPicPr>
          <p:cNvPr id="4" name="Picture 4" descr="Graphical user interface&#10;&#10;Description automatically generated">
            <a:extLst>
              <a:ext uri="{FF2B5EF4-FFF2-40B4-BE49-F238E27FC236}">
                <a16:creationId xmlns:a16="http://schemas.microsoft.com/office/drawing/2014/main" id="{B8E181BB-F005-7824-4933-79E8A485FCAF}"/>
              </a:ext>
            </a:extLst>
          </p:cNvPr>
          <p:cNvPicPr>
            <a:picLocks noChangeAspect="1"/>
          </p:cNvPicPr>
          <p:nvPr/>
        </p:nvPicPr>
        <p:blipFill>
          <a:blip r:embed="rId2"/>
          <a:stretch>
            <a:fillRect/>
          </a:stretch>
        </p:blipFill>
        <p:spPr>
          <a:xfrm>
            <a:off x="7808119" y="5250210"/>
            <a:ext cx="4112418" cy="127486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4C5C-3AB1-12C3-B1E8-CDEAF87510D3}"/>
              </a:ext>
            </a:extLst>
          </p:cNvPr>
          <p:cNvSpPr>
            <a:spLocks noGrp="1"/>
          </p:cNvSpPr>
          <p:nvPr>
            <p:ph type="title"/>
          </p:nvPr>
        </p:nvSpPr>
        <p:spPr/>
        <p:txBody>
          <a:bodyPr>
            <a:normAutofit/>
          </a:bodyPr>
          <a:lstStyle/>
          <a:p>
            <a:r>
              <a:rPr lang="en-US" b="1">
                <a:solidFill>
                  <a:srgbClr val="7030A0"/>
                </a:solidFill>
                <a:ea typeface="+mj-lt"/>
                <a:cs typeface="+mj-lt"/>
              </a:rPr>
              <a:t>Improving Multi-Agency Working and Learning from Reviews</a:t>
            </a:r>
          </a:p>
        </p:txBody>
      </p:sp>
      <p:sp>
        <p:nvSpPr>
          <p:cNvPr id="3" name="Content Placeholder 2">
            <a:extLst>
              <a:ext uri="{FF2B5EF4-FFF2-40B4-BE49-F238E27FC236}">
                <a16:creationId xmlns:a16="http://schemas.microsoft.com/office/drawing/2014/main" id="{ABDD165D-E43E-B09D-0391-6CB2C5F6078A}"/>
              </a:ext>
            </a:extLst>
          </p:cNvPr>
          <p:cNvSpPr>
            <a:spLocks noGrp="1"/>
          </p:cNvSpPr>
          <p:nvPr>
            <p:ph idx="1"/>
          </p:nvPr>
        </p:nvSpPr>
        <p:spPr/>
        <p:txBody>
          <a:bodyPr vert="horz" lIns="91440" tIns="45720" rIns="91440" bIns="45720" rtlCol="0" anchor="t">
            <a:normAutofit/>
          </a:bodyPr>
          <a:lstStyle/>
          <a:p>
            <a:pPr marL="457200" indent="-457200"/>
            <a:r>
              <a:rPr lang="en-US">
                <a:ea typeface="Calibri"/>
                <a:cs typeface="Calibri" panose="020F0502020204030204"/>
              </a:rPr>
              <a:t>Dedicated link person in Housing for the Children and Families Hub</a:t>
            </a:r>
            <a:endParaRPr lang="en-US"/>
          </a:p>
          <a:p>
            <a:pPr marL="457200" indent="-457200"/>
            <a:r>
              <a:rPr lang="en-US">
                <a:ea typeface="Calibri"/>
                <a:cs typeface="Calibri" panose="020F0502020204030204"/>
              </a:rPr>
              <a:t>Refresh of Protocol between Housing and CSC on 16 and 17 year </a:t>
            </a:r>
            <a:r>
              <a:rPr lang="en-US" err="1">
                <a:ea typeface="Calibri"/>
                <a:cs typeface="Calibri" panose="020F0502020204030204"/>
              </a:rPr>
              <a:t>olds</a:t>
            </a:r>
            <a:r>
              <a:rPr lang="en-US">
                <a:ea typeface="Calibri"/>
                <a:cs typeface="Calibri" panose="020F0502020204030204"/>
              </a:rPr>
              <a:t> at risk of homelessness </a:t>
            </a:r>
          </a:p>
          <a:p>
            <a:pPr marL="457200" indent="-457200"/>
            <a:r>
              <a:rPr lang="en-US">
                <a:ea typeface="Calibri"/>
                <a:cs typeface="Calibri" panose="020F0502020204030204"/>
              </a:rPr>
              <a:t>Housing Panel reviews care leavers' housing needs</a:t>
            </a:r>
          </a:p>
          <a:p>
            <a:pPr marL="457200" indent="-457200"/>
            <a:r>
              <a:rPr lang="en-US">
                <a:ea typeface="Calibri"/>
                <a:cs typeface="Calibri" panose="020F0502020204030204"/>
              </a:rPr>
              <a:t>Development Manager, Early Years, Family Wellbeing and Early Help delivered training to Housing Team on Effective Support model and safeguarding in response to S11</a:t>
            </a:r>
          </a:p>
          <a:p>
            <a:pPr marL="457200" indent="-457200"/>
            <a:r>
              <a:rPr lang="en-US">
                <a:ea typeface="+mn-lt"/>
                <a:cs typeface="+mn-lt"/>
              </a:rPr>
              <a:t>No Recourse to Public Funds (NRPF) dedicated post in the Children and Families Hub (</a:t>
            </a:r>
            <a:r>
              <a:rPr lang="en-US">
                <a:solidFill>
                  <a:srgbClr val="000000"/>
                </a:solidFill>
                <a:ea typeface="+mn-lt"/>
                <a:cs typeface="+mn-lt"/>
              </a:rPr>
              <a:t>learning from Jason Review) </a:t>
            </a:r>
            <a:endParaRPr lang="en-US">
              <a:solidFill>
                <a:srgbClr val="FF0000"/>
              </a:solidFill>
              <a:ea typeface="+mn-lt"/>
              <a:cs typeface="+mn-lt"/>
            </a:endParaRPr>
          </a:p>
        </p:txBody>
      </p:sp>
    </p:spTree>
    <p:extLst>
      <p:ext uri="{BB962C8B-B14F-4D97-AF65-F5344CB8AC3E}">
        <p14:creationId xmlns:p14="http://schemas.microsoft.com/office/powerpoint/2010/main" val="1011840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84EC1-1123-533B-8BDC-E7F12578BFAF}"/>
              </a:ext>
            </a:extLst>
          </p:cNvPr>
          <p:cNvSpPr>
            <a:spLocks noGrp="1"/>
          </p:cNvSpPr>
          <p:nvPr>
            <p:ph type="title"/>
          </p:nvPr>
        </p:nvSpPr>
        <p:spPr/>
        <p:txBody>
          <a:bodyPr/>
          <a:lstStyle/>
          <a:p>
            <a:r>
              <a:rPr lang="en-US" b="1">
                <a:solidFill>
                  <a:srgbClr val="7030A0"/>
                </a:solidFill>
                <a:ea typeface="+mj-lt"/>
                <a:cs typeface="+mj-lt"/>
              </a:rPr>
              <a:t>Time to Reflect</a:t>
            </a:r>
          </a:p>
        </p:txBody>
      </p:sp>
      <p:sp>
        <p:nvSpPr>
          <p:cNvPr id="3" name="Content Placeholder 2">
            <a:extLst>
              <a:ext uri="{FF2B5EF4-FFF2-40B4-BE49-F238E27FC236}">
                <a16:creationId xmlns:a16="http://schemas.microsoft.com/office/drawing/2014/main" id="{A77153D3-21AA-6667-DA0C-015E7AA84A6A}"/>
              </a:ext>
            </a:extLst>
          </p:cNvPr>
          <p:cNvSpPr>
            <a:spLocks noGrp="1"/>
          </p:cNvSpPr>
          <p:nvPr>
            <p:ph idx="1"/>
          </p:nvPr>
        </p:nvSpPr>
        <p:spPr/>
        <p:txBody>
          <a:bodyPr vert="horz" lIns="91440" tIns="45720" rIns="91440" bIns="45720" rtlCol="0" anchor="t">
            <a:normAutofit/>
          </a:bodyPr>
          <a:lstStyle/>
          <a:p>
            <a:r>
              <a:rPr lang="en-US">
                <a:cs typeface="Calibri"/>
              </a:rPr>
              <a:t>How does your agency currently work with families at risk of or experiencing homelessness or poor housing/living conditions?</a:t>
            </a:r>
          </a:p>
          <a:p>
            <a:r>
              <a:rPr lang="en-US">
                <a:ea typeface="Calibri"/>
                <a:cs typeface="Calibri"/>
              </a:rPr>
              <a:t>Do staff in your agency understand the current Housing offer and/or relevant legislation and procedures?  </a:t>
            </a:r>
            <a:endParaRPr lang="en-US">
              <a:cs typeface="Calibri"/>
            </a:endParaRPr>
          </a:p>
          <a:p>
            <a:r>
              <a:rPr lang="en-US">
                <a:cs typeface="Calibri"/>
              </a:rPr>
              <a:t>Were you, or staff in your agency, already aware of the Duty to Refer? </a:t>
            </a:r>
            <a:endParaRPr lang="en-US">
              <a:ea typeface="Calibri"/>
              <a:cs typeface="Calibri"/>
            </a:endParaRPr>
          </a:p>
          <a:p>
            <a:r>
              <a:rPr lang="en-US">
                <a:cs typeface="Calibri"/>
              </a:rPr>
              <a:t>What more could your agency or the MSCP do to support families at risk of or experiencing homelessness or poor housing/living conditions?</a:t>
            </a:r>
          </a:p>
        </p:txBody>
      </p:sp>
    </p:spTree>
    <p:extLst>
      <p:ext uri="{BB962C8B-B14F-4D97-AF65-F5344CB8AC3E}">
        <p14:creationId xmlns:p14="http://schemas.microsoft.com/office/powerpoint/2010/main" val="2055568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0E927-B2EF-EFF6-4292-D0765FAD7C33}"/>
              </a:ext>
            </a:extLst>
          </p:cNvPr>
          <p:cNvSpPr>
            <a:spLocks noGrp="1"/>
          </p:cNvSpPr>
          <p:nvPr>
            <p:ph type="title"/>
          </p:nvPr>
        </p:nvSpPr>
        <p:spPr/>
        <p:txBody>
          <a:bodyPr/>
          <a:lstStyle/>
          <a:p>
            <a:pPr algn="ctr"/>
            <a:r>
              <a:rPr lang="en-US" b="1">
                <a:solidFill>
                  <a:srgbClr val="7030A0"/>
                </a:solidFill>
                <a:ea typeface="+mj-lt"/>
                <a:cs typeface="+mj-lt"/>
              </a:rPr>
              <a:t>Why is it important in Merton? </a:t>
            </a:r>
            <a:endParaRPr lang="en-US" b="1">
              <a:solidFill>
                <a:srgbClr val="7030A0"/>
              </a:solidFill>
              <a:cs typeface="Calibri Light" panose="020F0302020204030204"/>
            </a:endParaRPr>
          </a:p>
        </p:txBody>
      </p:sp>
      <p:sp>
        <p:nvSpPr>
          <p:cNvPr id="3" name="Content Placeholder 2">
            <a:extLst>
              <a:ext uri="{FF2B5EF4-FFF2-40B4-BE49-F238E27FC236}">
                <a16:creationId xmlns:a16="http://schemas.microsoft.com/office/drawing/2014/main" id="{41406717-BC21-579D-6D7D-0D101D21C4CD}"/>
              </a:ext>
            </a:extLst>
          </p:cNvPr>
          <p:cNvSpPr>
            <a:spLocks noGrp="1"/>
          </p:cNvSpPr>
          <p:nvPr>
            <p:ph idx="1"/>
          </p:nvPr>
        </p:nvSpPr>
        <p:spPr>
          <a:xfrm>
            <a:off x="838200" y="1394304"/>
            <a:ext cx="10515600" cy="4303712"/>
          </a:xfrm>
        </p:spPr>
        <p:txBody>
          <a:bodyPr vert="horz" lIns="91440" tIns="45720" rIns="91440" bIns="45720" rtlCol="0" anchor="t">
            <a:normAutofit fontScale="92500"/>
          </a:bodyPr>
          <a:lstStyle/>
          <a:p>
            <a:pPr marL="0" indent="0">
              <a:buNone/>
            </a:pPr>
            <a:endParaRPr lang="en-US">
              <a:cs typeface="Calibri" panose="020F0502020204030204"/>
            </a:endParaRPr>
          </a:p>
          <a:p>
            <a:pPr marL="457200" indent="-457200"/>
            <a:r>
              <a:rPr lang="en-US" b="1">
                <a:cs typeface="Calibri" panose="020F0502020204030204"/>
              </a:rPr>
              <a:t>Jason, 16, Local Child Safeguarding Practice Review</a:t>
            </a:r>
            <a:r>
              <a:rPr lang="en-US">
                <a:cs typeface="Calibri" panose="020F0502020204030204"/>
              </a:rPr>
              <a:t> – issues of homelessness and NRPF, poor living conditions, and constant moving featured heavily throughout Jason's childhood and identified as root cause of Jason's difficulties, leaving him at risk of criminal exploitation.</a:t>
            </a:r>
          </a:p>
          <a:p>
            <a:pPr marL="457200" indent="-457200"/>
            <a:r>
              <a:rPr lang="en-US" b="1">
                <a:cs typeface="Calibri" panose="020F0502020204030204"/>
              </a:rPr>
              <a:t>SUDI Review (Baby J), 3 months, Partnership Review</a:t>
            </a:r>
            <a:r>
              <a:rPr lang="en-US">
                <a:cs typeface="Calibri" panose="020F0502020204030204"/>
              </a:rPr>
              <a:t> -  though it could not be known whether overcrowded living conditions were a contributing factor to Baby J's death, the review highlighted that there could have been improved links between CSF and Housing to ensure Baby J's family received earlier and more proactive housing support.</a:t>
            </a:r>
          </a:p>
        </p:txBody>
      </p:sp>
      <p:pic>
        <p:nvPicPr>
          <p:cNvPr id="6" name="Picture 5" descr="Graphical user interface&#10;&#10;Description automatically generated">
            <a:extLst>
              <a:ext uri="{FF2B5EF4-FFF2-40B4-BE49-F238E27FC236}">
                <a16:creationId xmlns:a16="http://schemas.microsoft.com/office/drawing/2014/main" id="{B44AA44D-909F-3699-31BA-E0FD0F4128E5}"/>
              </a:ext>
            </a:extLst>
          </p:cNvPr>
          <p:cNvPicPr>
            <a:picLocks noChangeAspect="1"/>
          </p:cNvPicPr>
          <p:nvPr/>
        </p:nvPicPr>
        <p:blipFill>
          <a:blip r:embed="rId3"/>
          <a:stretch>
            <a:fillRect/>
          </a:stretch>
        </p:blipFill>
        <p:spPr>
          <a:xfrm>
            <a:off x="7519723" y="5434096"/>
            <a:ext cx="4112418" cy="1274862"/>
          </a:xfrm>
          <a:prstGeom prst="rect">
            <a:avLst/>
          </a:prstGeom>
        </p:spPr>
      </p:pic>
    </p:spTree>
    <p:extLst>
      <p:ext uri="{BB962C8B-B14F-4D97-AF65-F5344CB8AC3E}">
        <p14:creationId xmlns:p14="http://schemas.microsoft.com/office/powerpoint/2010/main" val="270790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839788" y="5691"/>
            <a:ext cx="10515600" cy="1325563"/>
          </a:xfrm>
        </p:spPr>
        <p:txBody>
          <a:bodyPr/>
          <a:lstStyle/>
          <a:p>
            <a:pPr algn="ctr"/>
            <a:r>
              <a:rPr lang="en-US" b="1">
                <a:solidFill>
                  <a:srgbClr val="7030A0"/>
                </a:solidFill>
                <a:cs typeface="Calibri Light"/>
              </a:rPr>
              <a:t>Homelessness and Safeguarding </a:t>
            </a:r>
          </a:p>
        </p:txBody>
      </p:sp>
      <p:sp>
        <p:nvSpPr>
          <p:cNvPr id="3" name="Text Placeholder 2">
            <a:extLst>
              <a:ext uri="{FF2B5EF4-FFF2-40B4-BE49-F238E27FC236}">
                <a16:creationId xmlns:a16="http://schemas.microsoft.com/office/drawing/2014/main" id="{82FF1E23-EC61-ECC2-28AD-E26C1A42DCC8}"/>
              </a:ext>
            </a:extLst>
          </p:cNvPr>
          <p:cNvSpPr>
            <a:spLocks noGrp="1"/>
          </p:cNvSpPr>
          <p:nvPr>
            <p:ph type="body" idx="1"/>
          </p:nvPr>
        </p:nvSpPr>
        <p:spPr>
          <a:xfrm>
            <a:off x="940429" y="1034182"/>
            <a:ext cx="5157787" cy="823912"/>
          </a:xfrm>
        </p:spPr>
        <p:txBody>
          <a:bodyPr/>
          <a:lstStyle/>
          <a:p>
            <a:r>
              <a:rPr lang="en-US" dirty="0">
                <a:cs typeface="Calibri"/>
              </a:rPr>
              <a:t>Definition of Homelessness</a:t>
            </a:r>
            <a:endParaRPr lang="en-US" dirty="0"/>
          </a:p>
        </p:txBody>
      </p:sp>
      <p:sp>
        <p:nvSpPr>
          <p:cNvPr id="5" name="Content Placeholder 4">
            <a:extLst>
              <a:ext uri="{FF2B5EF4-FFF2-40B4-BE49-F238E27FC236}">
                <a16:creationId xmlns:a16="http://schemas.microsoft.com/office/drawing/2014/main" id="{28C63014-3E9B-9EDB-C024-1E93695EBD2C}"/>
              </a:ext>
            </a:extLst>
          </p:cNvPr>
          <p:cNvSpPr>
            <a:spLocks noGrp="1"/>
          </p:cNvSpPr>
          <p:nvPr>
            <p:ph sz="half" idx="2"/>
          </p:nvPr>
        </p:nvSpPr>
        <p:spPr>
          <a:xfrm>
            <a:off x="825411" y="2001867"/>
            <a:ext cx="5157787" cy="3684588"/>
          </a:xfrm>
        </p:spPr>
        <p:txBody>
          <a:bodyPr vert="horz" lIns="91440" tIns="45720" rIns="91440" bIns="45720" rtlCol="0" anchor="t">
            <a:noAutofit/>
          </a:bodyPr>
          <a:lstStyle/>
          <a:p>
            <a:pPr>
              <a:buNone/>
            </a:pPr>
            <a:r>
              <a:rPr lang="en-US" sz="1600" dirty="0">
                <a:ea typeface="+mn-lt"/>
                <a:cs typeface="+mn-lt"/>
              </a:rPr>
              <a:t>A person is legally defined as homeless if: </a:t>
            </a:r>
            <a:endParaRPr lang="en-US" sz="1600">
              <a:cs typeface="Calibri"/>
            </a:endParaRPr>
          </a:p>
          <a:p>
            <a:pPr>
              <a:buFont typeface="Arial"/>
              <a:buChar char="•"/>
            </a:pPr>
            <a:r>
              <a:rPr lang="en-US" sz="1600" dirty="0">
                <a:ea typeface="+mn-lt"/>
                <a:cs typeface="+mn-lt"/>
              </a:rPr>
              <a:t>they have no accommodation available in the UK or abroad </a:t>
            </a:r>
          </a:p>
          <a:p>
            <a:pPr>
              <a:buFont typeface="Arial"/>
              <a:buChar char="•"/>
            </a:pPr>
            <a:r>
              <a:rPr lang="en-US" sz="1600" dirty="0">
                <a:ea typeface="+mn-lt"/>
                <a:cs typeface="+mn-lt"/>
              </a:rPr>
              <a:t>they have no legal right to occupy the accommodation </a:t>
            </a:r>
            <a:endParaRPr lang="en-US" sz="1600">
              <a:cs typeface="Calibri"/>
            </a:endParaRPr>
          </a:p>
          <a:p>
            <a:pPr>
              <a:buFont typeface="Arial"/>
              <a:buChar char="•"/>
            </a:pPr>
            <a:r>
              <a:rPr lang="en-US" sz="1600" dirty="0">
                <a:ea typeface="+mn-lt"/>
                <a:cs typeface="+mn-lt"/>
              </a:rPr>
              <a:t>they have a split household and accommodation is not available for whole household </a:t>
            </a:r>
            <a:endParaRPr lang="en-US" sz="1600">
              <a:cs typeface="Calibri"/>
            </a:endParaRPr>
          </a:p>
          <a:p>
            <a:pPr>
              <a:buFont typeface="Arial"/>
              <a:buChar char="•"/>
            </a:pPr>
            <a:r>
              <a:rPr lang="en-US" sz="1600" dirty="0">
                <a:ea typeface="+mn-lt"/>
                <a:cs typeface="+mn-lt"/>
              </a:rPr>
              <a:t>it is unreasonable to continue to occupy their accommodation </a:t>
            </a:r>
            <a:endParaRPr lang="en-US" sz="1600">
              <a:cs typeface="Calibri"/>
            </a:endParaRPr>
          </a:p>
          <a:p>
            <a:pPr>
              <a:buFont typeface="Arial"/>
              <a:buChar char="•"/>
            </a:pPr>
            <a:r>
              <a:rPr lang="en-US" sz="1600" dirty="0">
                <a:ea typeface="+mn-lt"/>
                <a:cs typeface="+mn-lt"/>
              </a:rPr>
              <a:t>they are at risk of violence from any person </a:t>
            </a:r>
            <a:endParaRPr lang="en-US" sz="1600">
              <a:cs typeface="Calibri"/>
            </a:endParaRPr>
          </a:p>
          <a:p>
            <a:pPr>
              <a:buFont typeface="Arial"/>
              <a:buChar char="•"/>
            </a:pPr>
            <a:r>
              <a:rPr lang="en-US" sz="1600" dirty="0">
                <a:ea typeface="+mn-lt"/>
                <a:cs typeface="+mn-lt"/>
              </a:rPr>
              <a:t>they are unable to secure entry to their accommodation </a:t>
            </a:r>
            <a:endParaRPr lang="en-US" sz="1600">
              <a:cs typeface="Calibri"/>
            </a:endParaRPr>
          </a:p>
          <a:p>
            <a:pPr>
              <a:buFont typeface="Arial"/>
              <a:buChar char="•"/>
            </a:pPr>
            <a:r>
              <a:rPr lang="en-US" sz="1600" dirty="0">
                <a:ea typeface="+mn-lt"/>
                <a:cs typeface="+mn-lt"/>
              </a:rPr>
              <a:t>they live in a moveable structure but have no place to put it </a:t>
            </a:r>
            <a:endParaRPr lang="en-US" sz="1600"/>
          </a:p>
          <a:p>
            <a:pPr marL="0" indent="0">
              <a:buNone/>
            </a:pPr>
            <a:endParaRPr lang="en-US" dirty="0">
              <a:cs typeface="Calibri"/>
            </a:endParaRPr>
          </a:p>
          <a:p>
            <a:pPr marL="0" indent="0">
              <a:buNone/>
            </a:pPr>
            <a:endParaRPr lang="en-US" dirty="0">
              <a:ea typeface="+mn-lt"/>
              <a:cs typeface="+mn-lt"/>
            </a:endParaRPr>
          </a:p>
        </p:txBody>
      </p:sp>
      <p:sp>
        <p:nvSpPr>
          <p:cNvPr id="4" name="Text Placeholder 3">
            <a:extLst>
              <a:ext uri="{FF2B5EF4-FFF2-40B4-BE49-F238E27FC236}">
                <a16:creationId xmlns:a16="http://schemas.microsoft.com/office/drawing/2014/main" id="{CE36238B-7B64-8137-FDE8-F52FCC5F0C62}"/>
              </a:ext>
            </a:extLst>
          </p:cNvPr>
          <p:cNvSpPr>
            <a:spLocks noGrp="1"/>
          </p:cNvSpPr>
          <p:nvPr>
            <p:ph type="body" sz="quarter" idx="3"/>
          </p:nvPr>
        </p:nvSpPr>
        <p:spPr>
          <a:xfrm>
            <a:off x="6172200" y="1336107"/>
            <a:ext cx="5183188" cy="823912"/>
          </a:xfrm>
        </p:spPr>
        <p:txBody>
          <a:bodyPr/>
          <a:lstStyle/>
          <a:p>
            <a:r>
              <a:rPr lang="en-US" dirty="0">
                <a:cs typeface="Calibri"/>
              </a:rPr>
              <a:t>Common Causes of Homelessness in Families</a:t>
            </a:r>
            <a:endParaRPr lang="en-US" dirty="0"/>
          </a:p>
        </p:txBody>
      </p:sp>
      <p:sp>
        <p:nvSpPr>
          <p:cNvPr id="6" name="Content Placeholder 5">
            <a:extLst>
              <a:ext uri="{FF2B5EF4-FFF2-40B4-BE49-F238E27FC236}">
                <a16:creationId xmlns:a16="http://schemas.microsoft.com/office/drawing/2014/main" id="{DACA3117-DB97-0E6E-6592-36EDEA5E5CA8}"/>
              </a:ext>
            </a:extLst>
          </p:cNvPr>
          <p:cNvSpPr>
            <a:spLocks noGrp="1"/>
          </p:cNvSpPr>
          <p:nvPr>
            <p:ph sz="quarter" idx="4"/>
          </p:nvPr>
        </p:nvSpPr>
        <p:spPr>
          <a:xfrm>
            <a:off x="6172200" y="2231905"/>
            <a:ext cx="5183188" cy="3684588"/>
          </a:xfrm>
        </p:spPr>
        <p:txBody>
          <a:bodyPr vert="horz" lIns="91440" tIns="45720" rIns="91440" bIns="45720" rtlCol="0" anchor="t">
            <a:normAutofit fontScale="62500" lnSpcReduction="20000"/>
          </a:bodyPr>
          <a:lstStyle/>
          <a:p>
            <a:r>
              <a:rPr lang="en-US" dirty="0">
                <a:ea typeface="+mn-lt"/>
                <a:cs typeface="+mn-lt"/>
              </a:rPr>
              <a:t>Domestic Violence</a:t>
            </a:r>
            <a:endParaRPr lang="en-US" dirty="0"/>
          </a:p>
          <a:p>
            <a:r>
              <a:rPr lang="en-US" dirty="0">
                <a:ea typeface="+mn-lt"/>
                <a:cs typeface="+mn-lt"/>
              </a:rPr>
              <a:t>Relationship Breakdown</a:t>
            </a:r>
          </a:p>
          <a:p>
            <a:r>
              <a:rPr lang="en-US" dirty="0">
                <a:ea typeface="+mn-lt"/>
                <a:cs typeface="+mn-lt"/>
              </a:rPr>
              <a:t>Debt</a:t>
            </a:r>
          </a:p>
          <a:p>
            <a:r>
              <a:rPr lang="en-US" dirty="0">
                <a:ea typeface="+mn-lt"/>
                <a:cs typeface="+mn-lt"/>
              </a:rPr>
              <a:t>Mortgage/Rent Arrears/Poverty/NRPF (No Recourse to Public Funds)</a:t>
            </a:r>
          </a:p>
          <a:p>
            <a:r>
              <a:rPr lang="en-US" dirty="0">
                <a:ea typeface="+mn-lt"/>
                <a:cs typeface="+mn-lt"/>
              </a:rPr>
              <a:t>Eviction</a:t>
            </a:r>
          </a:p>
          <a:p>
            <a:r>
              <a:rPr lang="en-US" dirty="0">
                <a:ea typeface="+mn-lt"/>
                <a:cs typeface="+mn-lt"/>
              </a:rPr>
              <a:t>Antisocial </a:t>
            </a:r>
            <a:r>
              <a:rPr lang="en-US" dirty="0" err="1">
                <a:ea typeface="+mn-lt"/>
                <a:cs typeface="+mn-lt"/>
              </a:rPr>
              <a:t>Behaviour</a:t>
            </a:r>
            <a:endParaRPr lang="en-US">
              <a:ea typeface="+mn-lt"/>
              <a:cs typeface="+mn-lt"/>
            </a:endParaRPr>
          </a:p>
          <a:p>
            <a:r>
              <a:rPr lang="en-US" dirty="0">
                <a:ea typeface="+mn-lt"/>
                <a:cs typeface="+mn-lt"/>
              </a:rPr>
              <a:t>Harassment</a:t>
            </a:r>
          </a:p>
          <a:p>
            <a:r>
              <a:rPr lang="en-US" dirty="0">
                <a:ea typeface="+mn-lt"/>
                <a:cs typeface="+mn-lt"/>
              </a:rPr>
              <a:t>Overcrowding</a:t>
            </a:r>
          </a:p>
          <a:p>
            <a:r>
              <a:rPr lang="en-US" dirty="0">
                <a:ea typeface="+mn-lt"/>
                <a:cs typeface="+mn-lt"/>
              </a:rPr>
              <a:t>Lack of Affordable Housing</a:t>
            </a:r>
          </a:p>
          <a:p>
            <a:r>
              <a:rPr lang="en-US" dirty="0">
                <a:ea typeface="+mn-lt"/>
                <a:cs typeface="+mn-lt"/>
              </a:rPr>
              <a:t>Source: </a:t>
            </a:r>
            <a:r>
              <a:rPr lang="en-US" dirty="0">
                <a:cs typeface="Calibri"/>
                <a:hlinkClick r:id="rId2"/>
              </a:rPr>
              <a:t>"Safeguarding Homeless Families" QNI</a:t>
            </a:r>
            <a:r>
              <a:rPr lang="en-US" dirty="0">
                <a:cs typeface="Calibri"/>
              </a:rPr>
              <a:t>.</a:t>
            </a:r>
            <a:endParaRPr lang="en-US" dirty="0">
              <a:ea typeface="+mn-lt"/>
              <a:cs typeface="+mn-lt"/>
            </a:endParaRPr>
          </a:p>
          <a:p>
            <a:endParaRPr lang="en-US" dirty="0">
              <a:ea typeface="+mn-lt"/>
              <a:cs typeface="+mn-lt"/>
            </a:endParaRPr>
          </a:p>
          <a:p>
            <a:endParaRPr lang="en-US" dirty="0">
              <a:cs typeface="Calibri"/>
            </a:endParaRPr>
          </a:p>
        </p:txBody>
      </p:sp>
      <p:pic>
        <p:nvPicPr>
          <p:cNvPr id="7" name="Picture 6" descr="Graphical user interface&#10;&#10;Description automatically generated">
            <a:extLst>
              <a:ext uri="{FF2B5EF4-FFF2-40B4-BE49-F238E27FC236}">
                <a16:creationId xmlns:a16="http://schemas.microsoft.com/office/drawing/2014/main" id="{2D3113EE-D2EA-F603-E06C-C0F964371D02}"/>
              </a:ext>
            </a:extLst>
          </p:cNvPr>
          <p:cNvPicPr>
            <a:picLocks noChangeAspect="1"/>
          </p:cNvPicPr>
          <p:nvPr/>
        </p:nvPicPr>
        <p:blipFill>
          <a:blip r:embed="rId3"/>
          <a:stretch>
            <a:fillRect/>
          </a:stretch>
        </p:blipFill>
        <p:spPr>
          <a:xfrm>
            <a:off x="80514" y="5545171"/>
            <a:ext cx="4112418" cy="1274862"/>
          </a:xfrm>
          <a:prstGeom prst="rect">
            <a:avLst/>
          </a:prstGeom>
        </p:spPr>
      </p:pic>
    </p:spTree>
    <p:extLst>
      <p:ext uri="{BB962C8B-B14F-4D97-AF65-F5344CB8AC3E}">
        <p14:creationId xmlns:p14="http://schemas.microsoft.com/office/powerpoint/2010/main" val="86027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563564"/>
          </a:xfrm>
        </p:spPr>
        <p:txBody>
          <a:bodyPr>
            <a:normAutofit fontScale="90000"/>
          </a:bodyPr>
          <a:lstStyle/>
          <a:p>
            <a:pPr algn="ctr"/>
            <a:r>
              <a:rPr lang="en-US" b="1">
                <a:solidFill>
                  <a:srgbClr val="7030A0"/>
                </a:solidFill>
                <a:cs typeface="Calibri Light"/>
              </a:rPr>
              <a:t>Statistics and Impact</a:t>
            </a:r>
            <a:endParaRPr lang="en-US">
              <a:cs typeface="Calibri Light" panose="020F0302020204030204"/>
            </a:endParaRPr>
          </a:p>
        </p:txBody>
      </p:sp>
      <p:sp>
        <p:nvSpPr>
          <p:cNvPr id="3" name="Content Placeholder"/>
          <p:cNvSpPr>
            <a:spLocks noGrp="1"/>
          </p:cNvSpPr>
          <p:nvPr>
            <p:ph idx="1"/>
          </p:nvPr>
        </p:nvSpPr>
        <p:spPr>
          <a:xfrm>
            <a:off x="338138" y="1004095"/>
            <a:ext cx="11599068" cy="5682190"/>
          </a:xfrm>
        </p:spPr>
        <p:txBody>
          <a:bodyPr vert="horz" lIns="91440" tIns="45720" rIns="91440" bIns="45720" rtlCol="0" anchor="t">
            <a:noAutofit/>
          </a:bodyPr>
          <a:lstStyle/>
          <a:p>
            <a:r>
              <a:rPr lang="en-US" sz="2200">
                <a:cs typeface="Calibri"/>
              </a:rPr>
              <a:t>In June 2020, there were 127,240 homeless children and families living in temporary accommodation in England.</a:t>
            </a:r>
          </a:p>
          <a:p>
            <a:r>
              <a:rPr lang="en-US" sz="2200">
                <a:cs typeface="Calibri"/>
              </a:rPr>
              <a:t>56% of teachers have worked with homeless school children in the last three years. Tiredness, hunger, poor hygiene, and non-attendance were identified amongst these children.</a:t>
            </a:r>
          </a:p>
          <a:p>
            <a:r>
              <a:rPr lang="en-US" sz="2200">
                <a:cs typeface="Calibri"/>
              </a:rPr>
              <a:t>73% of teachers say that the education of homeless children/children in poor housing has been more negatively impacted by Covid-19 than other children at school.</a:t>
            </a:r>
          </a:p>
          <a:p>
            <a:r>
              <a:rPr lang="en-US" sz="2200">
                <a:cs typeface="Calibri"/>
              </a:rPr>
              <a:t>Homeless children/children in poor housing are three to four times more likely to have mental health problems (such as depression and anxiety) than other children.</a:t>
            </a:r>
          </a:p>
          <a:p>
            <a:r>
              <a:rPr lang="en-US" sz="2200">
                <a:cs typeface="Calibri"/>
              </a:rPr>
              <a:t>Homeless children/children in poor housing miss an average of 55 school days due to disruption of moves into and between temporary accommodation.</a:t>
            </a:r>
          </a:p>
          <a:p>
            <a:r>
              <a:rPr lang="en-US" sz="2200">
                <a:cs typeface="Calibri"/>
              </a:rPr>
              <a:t>Children living in poverty or in danger of homelessness are more vulnerable to being targeted by criminal gangs for exploitation.</a:t>
            </a:r>
          </a:p>
          <a:p>
            <a:pPr marL="0" indent="0">
              <a:buNone/>
            </a:pPr>
            <a:r>
              <a:rPr lang="en-US" sz="1700">
                <a:cs typeface="Calibri"/>
              </a:rPr>
              <a:t>Sources: </a:t>
            </a:r>
            <a:endParaRPr lang="en-US" sz="1700">
              <a:ea typeface="+mn-lt"/>
              <a:cs typeface="+mn-lt"/>
            </a:endParaRPr>
          </a:p>
          <a:p>
            <a:pPr marL="0" indent="0">
              <a:buNone/>
            </a:pPr>
            <a:r>
              <a:rPr lang="en-US" sz="1700">
                <a:ea typeface="+mn-lt"/>
                <a:cs typeface="+mn-lt"/>
                <a:hlinkClick r:id="rId2"/>
              </a:rPr>
              <a:t>The Guardian </a:t>
            </a:r>
            <a:endParaRPr lang="en-US" sz="1700">
              <a:ea typeface="+mn-lt"/>
              <a:cs typeface="+mn-lt"/>
            </a:endParaRPr>
          </a:p>
          <a:p>
            <a:pPr marL="0" indent="0">
              <a:buNone/>
            </a:pPr>
            <a:r>
              <a:rPr lang="en-US" sz="1700">
                <a:ea typeface="+mn-lt"/>
                <a:cs typeface="+mn-lt"/>
                <a:hlinkClick r:id="rId3"/>
              </a:rPr>
              <a:t>Shelter </a:t>
            </a:r>
            <a:endParaRPr lang="en-US" sz="1700">
              <a:cs typeface="Calibri"/>
            </a:endParaRPr>
          </a:p>
          <a:p>
            <a:pPr marL="0" indent="0">
              <a:buNone/>
            </a:pPr>
            <a:r>
              <a:rPr lang="en-US" sz="1700">
                <a:ea typeface="+mn-lt"/>
                <a:cs typeface="+mn-lt"/>
                <a:hlinkClick r:id="rId4"/>
              </a:rPr>
              <a:t>UK Government</a:t>
            </a:r>
            <a:endParaRPr lang="en-US" sz="1700">
              <a:cs typeface="Calibri"/>
            </a:endParaRPr>
          </a:p>
          <a:p>
            <a:endParaRPr lang="en-US">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p:txBody>
      </p:sp>
      <p:pic>
        <p:nvPicPr>
          <p:cNvPr id="5" name="Picture 4" descr="Graphical user interface&#10;&#10;Description automatically generated">
            <a:extLst>
              <a:ext uri="{FF2B5EF4-FFF2-40B4-BE49-F238E27FC236}">
                <a16:creationId xmlns:a16="http://schemas.microsoft.com/office/drawing/2014/main" id="{6A358CC3-4385-EB17-784C-4C210BC50113}"/>
              </a:ext>
            </a:extLst>
          </p:cNvPr>
          <p:cNvPicPr>
            <a:picLocks noChangeAspect="1"/>
          </p:cNvPicPr>
          <p:nvPr/>
        </p:nvPicPr>
        <p:blipFill>
          <a:blip r:embed="rId5"/>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15315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563564"/>
          </a:xfrm>
        </p:spPr>
        <p:txBody>
          <a:bodyPr>
            <a:normAutofit fontScale="90000"/>
          </a:bodyPr>
          <a:lstStyle/>
          <a:p>
            <a:pPr algn="ctr"/>
            <a:r>
              <a:rPr lang="en-US" b="1">
                <a:solidFill>
                  <a:srgbClr val="7030A0"/>
                </a:solidFill>
                <a:cs typeface="Calibri Light"/>
              </a:rPr>
              <a:t>Housing/Homelessness Legislation</a:t>
            </a:r>
            <a:endParaRPr lang="en-US">
              <a:cs typeface="Calibri Light" panose="020F0302020204030204"/>
            </a:endParaRPr>
          </a:p>
        </p:txBody>
      </p:sp>
      <p:sp>
        <p:nvSpPr>
          <p:cNvPr id="3" name="Content Placeholder"/>
          <p:cNvSpPr>
            <a:spLocks noGrp="1"/>
          </p:cNvSpPr>
          <p:nvPr>
            <p:ph idx="1"/>
          </p:nvPr>
        </p:nvSpPr>
        <p:spPr>
          <a:xfrm>
            <a:off x="338138" y="1004095"/>
            <a:ext cx="11599068" cy="5682190"/>
          </a:xfrm>
        </p:spPr>
        <p:txBody>
          <a:bodyPr vert="horz" lIns="91440" tIns="45720" rIns="91440" bIns="45720" rtlCol="0" anchor="t">
            <a:noAutofit/>
          </a:bodyPr>
          <a:lstStyle/>
          <a:p>
            <a:r>
              <a:rPr lang="en-US" sz="2000" dirty="0">
                <a:cs typeface="Calibri"/>
              </a:rPr>
              <a:t>Housing nominations and the housing register-Part VI Housing Act 1996. Local Housing Register and Nominations policy.</a:t>
            </a:r>
          </a:p>
          <a:p>
            <a:r>
              <a:rPr lang="en-US" sz="2000" dirty="0">
                <a:cs typeface="Calibri"/>
              </a:rPr>
              <a:t>Homelessness legislation-Part VII Housing Act 1996 as amended by the Homelessness Reduction Act 2017.</a:t>
            </a:r>
          </a:p>
          <a:p>
            <a:r>
              <a:rPr lang="en-US" sz="2000" dirty="0">
                <a:cs typeface="Calibri"/>
              </a:rPr>
              <a:t>All eligible applicants must have a housing assessment, and are entitled to a personalized housing plan (PHP) that sets out the reasonable actions to prevent or relieve homelessness.</a:t>
            </a:r>
          </a:p>
          <a:p>
            <a:r>
              <a:rPr lang="en-US" sz="2000" dirty="0">
                <a:cs typeface="Calibri"/>
              </a:rPr>
              <a:t>Applicants that are eligible and threatened with homelessness within 56 days are owed the </a:t>
            </a:r>
            <a:r>
              <a:rPr lang="en-US" sz="2000" b="1" dirty="0">
                <a:cs typeface="Calibri"/>
              </a:rPr>
              <a:t>Prevention duty</a:t>
            </a:r>
            <a:r>
              <a:rPr lang="en-US" sz="2000" dirty="0">
                <a:cs typeface="Calibri"/>
              </a:rPr>
              <a:t>. The duty ends if the applicant is able to stay in their current home for 6 months or if found alternative accommodation</a:t>
            </a:r>
          </a:p>
          <a:p>
            <a:r>
              <a:rPr lang="en-US" sz="2000" dirty="0">
                <a:cs typeface="Calibri"/>
              </a:rPr>
              <a:t>Applicants that are eligible and actually homeless are entitled a 56-day </a:t>
            </a:r>
            <a:r>
              <a:rPr lang="en-US" sz="2000" b="1" dirty="0">
                <a:cs typeface="Calibri"/>
              </a:rPr>
              <a:t>relief duty</a:t>
            </a:r>
            <a:r>
              <a:rPr lang="en-US" sz="2000" dirty="0">
                <a:cs typeface="Calibri"/>
              </a:rPr>
              <a:t>. The duty ends if alternative accommodation is found for at least 6 months. This is usually private accommodation.</a:t>
            </a:r>
          </a:p>
          <a:p>
            <a:r>
              <a:rPr lang="en-US" sz="2000" dirty="0">
                <a:cs typeface="Calibri"/>
              </a:rPr>
              <a:t>Applicants that have a priority need may be entitled to temporary accommodation if homeless.</a:t>
            </a:r>
          </a:p>
          <a:p>
            <a:r>
              <a:rPr lang="en-US" sz="2000" dirty="0">
                <a:cs typeface="Calibri"/>
              </a:rPr>
              <a:t>Where the relief duty expires and the applicant is in priority need and not intentionally homeless, the </a:t>
            </a:r>
            <a:r>
              <a:rPr lang="en-US" sz="2000" b="1" dirty="0">
                <a:cs typeface="Calibri"/>
              </a:rPr>
              <a:t>main homelessness duty </a:t>
            </a:r>
            <a:r>
              <a:rPr lang="en-US" sz="2000" dirty="0">
                <a:cs typeface="Calibri"/>
              </a:rPr>
              <a:t>is owed. This is a duty to provide temporary accommodation until it ends.</a:t>
            </a:r>
          </a:p>
          <a:p>
            <a:r>
              <a:rPr lang="en-US" sz="2000" dirty="0">
                <a:cs typeface="Calibri"/>
              </a:rPr>
              <a:t>The main duty can be ended with an offer of either private</a:t>
            </a:r>
          </a:p>
          <a:p>
            <a:pPr marL="0" indent="0">
              <a:buNone/>
            </a:pPr>
            <a:r>
              <a:rPr lang="en-US" sz="2000" dirty="0">
                <a:cs typeface="Calibri"/>
              </a:rPr>
              <a:t> or social housing what ever becomes available first.</a:t>
            </a:r>
          </a:p>
          <a:p>
            <a:endParaRPr lang="en-US">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p:txBody>
      </p:sp>
      <p:pic>
        <p:nvPicPr>
          <p:cNvPr id="5" name="Picture 4" descr="Graphical user interface&#10;&#10;Description automatically generated">
            <a:extLst>
              <a:ext uri="{FF2B5EF4-FFF2-40B4-BE49-F238E27FC236}">
                <a16:creationId xmlns:a16="http://schemas.microsoft.com/office/drawing/2014/main" id="{6A358CC3-4385-EB17-784C-4C210BC50113}"/>
              </a:ext>
            </a:extLst>
          </p:cNvPr>
          <p:cNvPicPr>
            <a:picLocks noChangeAspect="1"/>
          </p:cNvPicPr>
          <p:nvPr/>
        </p:nvPicPr>
        <p:blipFill>
          <a:blip r:embed="rId2"/>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397393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563564"/>
          </a:xfrm>
        </p:spPr>
        <p:txBody>
          <a:bodyPr>
            <a:normAutofit fontScale="90000"/>
          </a:bodyPr>
          <a:lstStyle/>
          <a:p>
            <a:pPr algn="ctr"/>
            <a:r>
              <a:rPr lang="en-US" b="1" dirty="0">
                <a:solidFill>
                  <a:srgbClr val="7030A0"/>
                </a:solidFill>
                <a:cs typeface="Calibri Light"/>
              </a:rPr>
              <a:t>Homelessness Eligibility</a:t>
            </a:r>
            <a:endParaRPr lang="en-US" dirty="0">
              <a:cs typeface="Calibri Light" panose="020F0302020204030204"/>
            </a:endParaRPr>
          </a:p>
        </p:txBody>
      </p:sp>
      <p:sp>
        <p:nvSpPr>
          <p:cNvPr id="3" name="Content Placeholder"/>
          <p:cNvSpPr>
            <a:spLocks noGrp="1"/>
          </p:cNvSpPr>
          <p:nvPr>
            <p:ph idx="1"/>
          </p:nvPr>
        </p:nvSpPr>
        <p:spPr>
          <a:xfrm>
            <a:off x="338138" y="1004095"/>
            <a:ext cx="11599068" cy="5682190"/>
          </a:xfrm>
        </p:spPr>
        <p:txBody>
          <a:bodyPr vert="horz" lIns="91440" tIns="45720" rIns="91440" bIns="45720" rtlCol="0" anchor="t">
            <a:noAutofit/>
          </a:bodyPr>
          <a:lstStyle/>
          <a:p>
            <a:pPr marL="0" indent="0">
              <a:buNone/>
            </a:pPr>
            <a:endParaRPr lang="en-US" sz="2000" dirty="0">
              <a:cs typeface="Calibri"/>
            </a:endParaRPr>
          </a:p>
          <a:p>
            <a:r>
              <a:rPr lang="en-US" sz="2000" dirty="0">
                <a:ea typeface="+mn-lt"/>
                <a:cs typeface="+mn-lt"/>
              </a:rPr>
              <a:t>Eligibility for homelessness assistance depends on immigration and residence status. </a:t>
            </a:r>
            <a:endParaRPr lang="en-US" dirty="0">
              <a:ea typeface="+mn-lt"/>
              <a:cs typeface="+mn-lt"/>
            </a:endParaRPr>
          </a:p>
          <a:p>
            <a:r>
              <a:rPr lang="en-US" sz="2000" dirty="0">
                <a:ea typeface="+mn-lt"/>
                <a:cs typeface="+mn-lt"/>
              </a:rPr>
              <a:t>There are different rules for British and Irish nationals, and for people from abroad and the rules are very complex. </a:t>
            </a:r>
            <a:endParaRPr lang="en-US">
              <a:ea typeface="+mn-lt"/>
              <a:cs typeface="+mn-lt"/>
            </a:endParaRPr>
          </a:p>
          <a:p>
            <a:r>
              <a:rPr lang="en-US" sz="2000" dirty="0">
                <a:ea typeface="+mn-lt"/>
                <a:cs typeface="+mn-lt"/>
              </a:rPr>
              <a:t>Broadly speaking in order to be eligible applicants must have some form of leave to remain in the UK and access to public funds. Asylum seekers are not eligible for homelessness assistance. </a:t>
            </a:r>
            <a:endParaRPr lang="en-US">
              <a:cs typeface="Calibri"/>
            </a:endParaRPr>
          </a:p>
          <a:p>
            <a:r>
              <a:rPr lang="en-US" sz="2000" dirty="0">
                <a:ea typeface="+mn-lt"/>
                <a:cs typeface="+mn-lt"/>
              </a:rPr>
              <a:t>'No Recourse to Public Funds' (NRPF) - A person will have no recourse to public funds when they are ‘subject to immigration control’, as defined at section 115 of the Immigration and Asylum Act 1999. A person who is subject to immigration control cannot claim public funds (benefits and housing assistance), unless an exception applies. More information on NRPF is available at the </a:t>
            </a:r>
            <a:r>
              <a:rPr lang="en-US" sz="2000" dirty="0">
                <a:ea typeface="+mn-lt"/>
                <a:cs typeface="+mn-lt"/>
                <a:hlinkClick r:id="rId2"/>
              </a:rPr>
              <a:t>NRPF Network</a:t>
            </a:r>
            <a:endParaRPr lang="en-US" sz="2000" dirty="0">
              <a:ea typeface="+mn-lt"/>
              <a:cs typeface="+mn-lt"/>
            </a:endParaRPr>
          </a:p>
          <a:p>
            <a:pPr marL="0" indent="0">
              <a:buNone/>
            </a:pPr>
            <a:endParaRPr lang="en-US" dirty="0">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p:txBody>
      </p:sp>
      <p:pic>
        <p:nvPicPr>
          <p:cNvPr id="5" name="Picture 4" descr="Graphical user interface&#10;&#10;Description automatically generated">
            <a:extLst>
              <a:ext uri="{FF2B5EF4-FFF2-40B4-BE49-F238E27FC236}">
                <a16:creationId xmlns:a16="http://schemas.microsoft.com/office/drawing/2014/main" id="{6A358CC3-4385-EB17-784C-4C210BC50113}"/>
              </a:ext>
            </a:extLst>
          </p:cNvPr>
          <p:cNvPicPr>
            <a:picLocks noChangeAspect="1"/>
          </p:cNvPicPr>
          <p:nvPr/>
        </p:nvPicPr>
        <p:blipFill>
          <a:blip r:embed="rId3"/>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237431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1C7A-A412-6CE8-6FB8-EA45E2C7B1DA}"/>
              </a:ext>
            </a:extLst>
          </p:cNvPr>
          <p:cNvSpPr>
            <a:spLocks noGrp="1"/>
          </p:cNvSpPr>
          <p:nvPr>
            <p:ph type="title"/>
          </p:nvPr>
        </p:nvSpPr>
        <p:spPr/>
        <p:txBody>
          <a:bodyPr/>
          <a:lstStyle/>
          <a:p>
            <a:r>
              <a:rPr lang="en-US" b="1">
                <a:solidFill>
                  <a:srgbClr val="7030A0"/>
                </a:solidFill>
                <a:ea typeface="+mj-lt"/>
                <a:cs typeface="+mj-lt"/>
              </a:rPr>
              <a:t>Housing in Merton </a:t>
            </a:r>
          </a:p>
        </p:txBody>
      </p:sp>
      <p:sp>
        <p:nvSpPr>
          <p:cNvPr id="3" name="Content Placeholder 2">
            <a:extLst>
              <a:ext uri="{FF2B5EF4-FFF2-40B4-BE49-F238E27FC236}">
                <a16:creationId xmlns:a16="http://schemas.microsoft.com/office/drawing/2014/main" id="{0A015566-F04A-9C7B-4BA2-46EA86626A11}"/>
              </a:ext>
            </a:extLst>
          </p:cNvPr>
          <p:cNvSpPr>
            <a:spLocks noGrp="1"/>
          </p:cNvSpPr>
          <p:nvPr>
            <p:ph idx="1"/>
          </p:nvPr>
        </p:nvSpPr>
        <p:spPr/>
        <p:txBody>
          <a:bodyPr vert="horz" lIns="91440" tIns="45720" rIns="91440" bIns="45720" rtlCol="0" anchor="t">
            <a:normAutofit/>
          </a:bodyPr>
          <a:lstStyle/>
          <a:p>
            <a:r>
              <a:rPr lang="en-US">
                <a:ea typeface="Calibri" panose="020F0502020204030204"/>
                <a:cs typeface="Calibri" panose="020F0502020204030204"/>
              </a:rPr>
              <a:t>Two departments supporting Housing in Merton</a:t>
            </a:r>
          </a:p>
          <a:p>
            <a:endParaRPr lang="en-US">
              <a:solidFill>
                <a:srgbClr val="FF0000"/>
              </a:solidFill>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p:txBody>
      </p:sp>
      <p:graphicFrame>
        <p:nvGraphicFramePr>
          <p:cNvPr id="5" name="Table 4">
            <a:extLst>
              <a:ext uri="{FF2B5EF4-FFF2-40B4-BE49-F238E27FC236}">
                <a16:creationId xmlns:a16="http://schemas.microsoft.com/office/drawing/2014/main" id="{93D9920D-E3A6-4C5F-6C59-EAE0C6D72F3B}"/>
              </a:ext>
            </a:extLst>
          </p:cNvPr>
          <p:cNvGraphicFramePr>
            <a:graphicFrameLocks noGrp="1"/>
          </p:cNvGraphicFramePr>
          <p:nvPr>
            <p:extLst>
              <p:ext uri="{D42A27DB-BD31-4B8C-83A1-F6EECF244321}">
                <p14:modId xmlns:p14="http://schemas.microsoft.com/office/powerpoint/2010/main" val="6581791"/>
              </p:ext>
            </p:extLst>
          </p:nvPr>
        </p:nvGraphicFramePr>
        <p:xfrm>
          <a:off x="474452" y="2543354"/>
          <a:ext cx="4485735" cy="3853132"/>
        </p:xfrm>
        <a:graphic>
          <a:graphicData uri="http://schemas.openxmlformats.org/drawingml/2006/table">
            <a:tbl>
              <a:tblPr firstRow="1" bandRow="1">
                <a:tableStyleId>{5C22544A-7EE6-4342-B048-85BDC9FD1C3A}</a:tableStyleId>
              </a:tblPr>
              <a:tblGrid>
                <a:gridCol w="4485735">
                  <a:extLst>
                    <a:ext uri="{9D8B030D-6E8A-4147-A177-3AD203B41FA5}">
                      <a16:colId xmlns:a16="http://schemas.microsoft.com/office/drawing/2014/main" val="1617265980"/>
                    </a:ext>
                  </a:extLst>
                </a:gridCol>
              </a:tblGrid>
              <a:tr h="3853132">
                <a:tc>
                  <a:txBody>
                    <a:bodyPr/>
                    <a:lstStyle/>
                    <a:p>
                      <a:pPr indent="228600" eaLnBrk="0" fontAlgn="base" hangingPunct="0">
                        <a:spcBef>
                          <a:spcPts val="430"/>
                        </a:spcBef>
                      </a:pPr>
                      <a:r>
                        <a:rPr lang="en-US" sz="1800">
                          <a:solidFill>
                            <a:schemeClr val="tx1"/>
                          </a:solidFill>
                          <a:effectLst/>
                        </a:rPr>
                        <a:t>Communities and Housing</a:t>
                      </a:r>
                    </a:p>
                    <a:p>
                      <a:pPr marL="342900" lvl="0" indent="-342900" eaLnBrk="0" fontAlgn="base" hangingPunct="0">
                        <a:buFont typeface="Arial"/>
                        <a:buChar char="•"/>
                        <a:tabLst>
                          <a:tab pos="457200" algn="l"/>
                        </a:tabLst>
                      </a:pPr>
                      <a:r>
                        <a:rPr lang="en-US" b="0">
                          <a:solidFill>
                            <a:schemeClr val="tx1"/>
                          </a:solidFill>
                          <a:effectLst/>
                        </a:rPr>
                        <a:t>Homelessness assessments, decisions and prevention</a:t>
                      </a:r>
                    </a:p>
                    <a:p>
                      <a:pPr marL="342900" lvl="0" indent="-342900" eaLnBrk="0" fontAlgn="base" hangingPunct="0">
                        <a:buFont typeface="Arial"/>
                        <a:buChar char="•"/>
                        <a:tabLst>
                          <a:tab pos="457200" algn="l"/>
                        </a:tabLst>
                      </a:pPr>
                      <a:r>
                        <a:rPr lang="en-US" b="0">
                          <a:solidFill>
                            <a:schemeClr val="tx1"/>
                          </a:solidFill>
                          <a:effectLst/>
                        </a:rPr>
                        <a:t>Keeping a Housing Register, managing nominations to housing providers, Choice Based Lettings</a:t>
                      </a:r>
                    </a:p>
                    <a:p>
                      <a:pPr marL="342900" lvl="0" indent="-342900" eaLnBrk="0" fontAlgn="base" hangingPunct="0">
                        <a:buFont typeface="Arial"/>
                        <a:buChar char="•"/>
                        <a:tabLst>
                          <a:tab pos="457200" algn="l"/>
                        </a:tabLst>
                      </a:pPr>
                      <a:r>
                        <a:rPr lang="en-US" b="0">
                          <a:solidFill>
                            <a:schemeClr val="tx1"/>
                          </a:solidFill>
                          <a:effectLst/>
                        </a:rPr>
                        <a:t>Housing Enforcement – HMOs, Illegal evictions, harassment, private tenant’s rights</a:t>
                      </a:r>
                    </a:p>
                    <a:p>
                      <a:pPr marL="342900" lvl="0" indent="-342900" eaLnBrk="0" fontAlgn="base" hangingPunct="0">
                        <a:buFont typeface="Arial"/>
                        <a:buChar char="•"/>
                        <a:tabLst>
                          <a:tab pos="457200" algn="l"/>
                        </a:tabLst>
                      </a:pPr>
                      <a:r>
                        <a:rPr lang="en-US" b="0">
                          <a:solidFill>
                            <a:schemeClr val="tx1"/>
                          </a:solidFill>
                          <a:effectLst/>
                        </a:rPr>
                        <a:t>Temporary Accommodation and increasing PRS supply</a:t>
                      </a:r>
                    </a:p>
                    <a:p>
                      <a:pPr marL="342900" lvl="0" indent="-342900" eaLnBrk="0" fontAlgn="base" hangingPunct="0">
                        <a:buFont typeface="Arial"/>
                        <a:buChar char="•"/>
                        <a:tabLst>
                          <a:tab pos="457200" algn="l"/>
                        </a:tabLst>
                      </a:pPr>
                      <a:r>
                        <a:rPr lang="en-US" b="0">
                          <a:solidFill>
                            <a:schemeClr val="tx1"/>
                          </a:solidFill>
                          <a:effectLst/>
                        </a:rPr>
                        <a:t>Rough sleepers</a:t>
                      </a:r>
                    </a:p>
                    <a:p>
                      <a:pPr marL="342900" lvl="0" indent="-342900" eaLnBrk="0" fontAlgn="base" hangingPunct="0">
                        <a:buFont typeface="Arial"/>
                        <a:buChar char="•"/>
                        <a:tabLst>
                          <a:tab pos="457200" algn="l"/>
                        </a:tabLst>
                      </a:pPr>
                      <a:r>
                        <a:rPr lang="en-US" b="0">
                          <a:solidFill>
                            <a:schemeClr val="tx1"/>
                          </a:solidFill>
                          <a:effectLst/>
                        </a:rPr>
                        <a:t>Administration of Disabled Facilities Grants</a:t>
                      </a:r>
                    </a:p>
                  </a:txBody>
                  <a:tcPr marL="0" marR="0" marT="0" marB="0" anchor="ctr">
                    <a:noFill/>
                  </a:tcPr>
                </a:tc>
                <a:extLst>
                  <a:ext uri="{0D108BD9-81ED-4DB2-BD59-A6C34878D82A}">
                    <a16:rowId xmlns:a16="http://schemas.microsoft.com/office/drawing/2014/main" val="904307067"/>
                  </a:ext>
                </a:extLst>
              </a:tr>
            </a:tbl>
          </a:graphicData>
        </a:graphic>
      </p:graphicFrame>
      <p:sp>
        <p:nvSpPr>
          <p:cNvPr id="8" name="TextBox 7">
            <a:extLst>
              <a:ext uri="{FF2B5EF4-FFF2-40B4-BE49-F238E27FC236}">
                <a16:creationId xmlns:a16="http://schemas.microsoft.com/office/drawing/2014/main" id="{FCEEFDE3-49CA-094F-A67A-E97595598ABB}"/>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graphicFrame>
        <p:nvGraphicFramePr>
          <p:cNvPr id="10" name="Table 9">
            <a:extLst>
              <a:ext uri="{FF2B5EF4-FFF2-40B4-BE49-F238E27FC236}">
                <a16:creationId xmlns:a16="http://schemas.microsoft.com/office/drawing/2014/main" id="{29970E97-72C1-C187-CB06-A6CD1E0AE9AB}"/>
              </a:ext>
            </a:extLst>
          </p:cNvPr>
          <p:cNvGraphicFramePr>
            <a:graphicFrameLocks noGrp="1"/>
          </p:cNvGraphicFramePr>
          <p:nvPr>
            <p:extLst>
              <p:ext uri="{D42A27DB-BD31-4B8C-83A1-F6EECF244321}">
                <p14:modId xmlns:p14="http://schemas.microsoft.com/office/powerpoint/2010/main" val="3188443586"/>
              </p:ext>
            </p:extLst>
          </p:nvPr>
        </p:nvGraphicFramePr>
        <p:xfrm>
          <a:off x="6282906" y="2429774"/>
          <a:ext cx="4715773" cy="2846688"/>
        </p:xfrm>
        <a:graphic>
          <a:graphicData uri="http://schemas.openxmlformats.org/drawingml/2006/table">
            <a:tbl>
              <a:tblPr firstRow="1" bandRow="1">
                <a:tableStyleId>{5C22544A-7EE6-4342-B048-85BDC9FD1C3A}</a:tableStyleId>
              </a:tblPr>
              <a:tblGrid>
                <a:gridCol w="4715773">
                  <a:extLst>
                    <a:ext uri="{9D8B030D-6E8A-4147-A177-3AD203B41FA5}">
                      <a16:colId xmlns:a16="http://schemas.microsoft.com/office/drawing/2014/main" val="4185529942"/>
                    </a:ext>
                  </a:extLst>
                </a:gridCol>
              </a:tblGrid>
              <a:tr h="2846688">
                <a:tc>
                  <a:txBody>
                    <a:bodyPr/>
                    <a:lstStyle/>
                    <a:p>
                      <a:pPr eaLnBrk="0" fontAlgn="base" hangingPunct="0"/>
                      <a:r>
                        <a:rPr lang="en-US">
                          <a:solidFill>
                            <a:schemeClr val="tx1"/>
                          </a:solidFill>
                          <a:effectLst/>
                        </a:rPr>
                        <a:t>Environment and Regeneration</a:t>
                      </a:r>
                    </a:p>
                    <a:p>
                      <a:pPr eaLnBrk="0" fontAlgn="base" hangingPunct="0"/>
                      <a:endParaRPr lang="en-US">
                        <a:solidFill>
                          <a:schemeClr val="tx1"/>
                        </a:solidFill>
                        <a:effectLst/>
                      </a:endParaRPr>
                    </a:p>
                    <a:p>
                      <a:pPr marL="342900" lvl="0" indent="-342900" eaLnBrk="0" fontAlgn="base" hangingPunct="0">
                        <a:buFont typeface="Arial"/>
                        <a:buChar char="•"/>
                        <a:tabLst>
                          <a:tab pos="457200" algn="l"/>
                        </a:tabLst>
                      </a:pPr>
                      <a:r>
                        <a:rPr lang="en-US" b="0">
                          <a:solidFill>
                            <a:schemeClr val="tx1"/>
                          </a:solidFill>
                          <a:effectLst/>
                        </a:rPr>
                        <a:t>New build growth</a:t>
                      </a:r>
                    </a:p>
                    <a:p>
                      <a:pPr marL="342900" lvl="0" indent="-342900" eaLnBrk="0" fontAlgn="base" hangingPunct="0">
                        <a:buFont typeface="Arial"/>
                        <a:buChar char="•"/>
                      </a:pPr>
                      <a:r>
                        <a:rPr lang="en-US" b="0">
                          <a:solidFill>
                            <a:schemeClr val="tx1"/>
                          </a:solidFill>
                          <a:effectLst/>
                        </a:rPr>
                        <a:t>Negotiation  re: Affordable Housing contributions with developers</a:t>
                      </a:r>
                    </a:p>
                    <a:p>
                      <a:pPr marL="342900" lvl="0" indent="-342900" eaLnBrk="0" fontAlgn="base" hangingPunct="0">
                        <a:buFont typeface="Arial"/>
                        <a:buChar char="•"/>
                        <a:tabLst>
                          <a:tab pos="457200" algn="l"/>
                        </a:tabLst>
                      </a:pPr>
                      <a:r>
                        <a:rPr lang="en-US" b="0">
                          <a:solidFill>
                            <a:schemeClr val="tx1"/>
                          </a:solidFill>
                          <a:effectLst/>
                        </a:rPr>
                        <a:t>Overall assessment of future housing need</a:t>
                      </a:r>
                    </a:p>
                    <a:p>
                      <a:pPr marL="342900" lvl="0" indent="-342900" eaLnBrk="0" fontAlgn="base" hangingPunct="0">
                        <a:buFont typeface="Arial"/>
                        <a:buChar char="•"/>
                        <a:tabLst>
                          <a:tab pos="457200" algn="l"/>
                        </a:tabLst>
                      </a:pPr>
                      <a:r>
                        <a:rPr lang="en-US" b="0">
                          <a:solidFill>
                            <a:schemeClr val="tx1"/>
                          </a:solidFill>
                          <a:effectLst/>
                        </a:rPr>
                        <a:t>Keeping track of regional housing growth and being able to </a:t>
                      </a:r>
                      <a:r>
                        <a:rPr lang="en-US" b="0" err="1">
                          <a:solidFill>
                            <a:schemeClr val="tx1"/>
                          </a:solidFill>
                          <a:effectLst/>
                        </a:rPr>
                        <a:t>maximise</a:t>
                      </a:r>
                      <a:r>
                        <a:rPr lang="en-US" b="0">
                          <a:solidFill>
                            <a:schemeClr val="tx1"/>
                          </a:solidFill>
                          <a:effectLst/>
                        </a:rPr>
                        <a:t> the benefit for Merton</a:t>
                      </a:r>
                    </a:p>
                  </a:txBody>
                  <a:tcPr marL="0" marR="0" marT="0" marB="0" anchor="ctr">
                    <a:noFill/>
                  </a:tcPr>
                </a:tc>
                <a:extLst>
                  <a:ext uri="{0D108BD9-81ED-4DB2-BD59-A6C34878D82A}">
                    <a16:rowId xmlns:a16="http://schemas.microsoft.com/office/drawing/2014/main" val="3273554854"/>
                  </a:ext>
                </a:extLst>
              </a:tr>
            </a:tbl>
          </a:graphicData>
        </a:graphic>
      </p:graphicFrame>
      <p:pic>
        <p:nvPicPr>
          <p:cNvPr id="15" name="Picture 14" descr="Graphical user interface&#10;&#10;Description automatically generated">
            <a:extLst>
              <a:ext uri="{FF2B5EF4-FFF2-40B4-BE49-F238E27FC236}">
                <a16:creationId xmlns:a16="http://schemas.microsoft.com/office/drawing/2014/main" id="{EE4B94E7-4D13-9D90-4027-05DD288B854E}"/>
              </a:ext>
            </a:extLst>
          </p:cNvPr>
          <p:cNvPicPr>
            <a:picLocks noChangeAspect="1"/>
          </p:cNvPicPr>
          <p:nvPr/>
        </p:nvPicPr>
        <p:blipFill>
          <a:blip r:embed="rId2"/>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410695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1C7A-A412-6CE8-6FB8-EA45E2C7B1DA}"/>
              </a:ext>
            </a:extLst>
          </p:cNvPr>
          <p:cNvSpPr>
            <a:spLocks noGrp="1"/>
          </p:cNvSpPr>
          <p:nvPr>
            <p:ph type="title"/>
          </p:nvPr>
        </p:nvSpPr>
        <p:spPr/>
        <p:txBody>
          <a:bodyPr/>
          <a:lstStyle/>
          <a:p>
            <a:r>
              <a:rPr lang="en-US" b="1">
                <a:solidFill>
                  <a:srgbClr val="7030A0"/>
                </a:solidFill>
                <a:ea typeface="+mj-lt"/>
                <a:cs typeface="+mj-lt"/>
              </a:rPr>
              <a:t>Housing in Merton </a:t>
            </a:r>
          </a:p>
        </p:txBody>
      </p:sp>
      <p:sp>
        <p:nvSpPr>
          <p:cNvPr id="3" name="Content Placeholder 2">
            <a:extLst>
              <a:ext uri="{FF2B5EF4-FFF2-40B4-BE49-F238E27FC236}">
                <a16:creationId xmlns:a16="http://schemas.microsoft.com/office/drawing/2014/main" id="{0A015566-F04A-9C7B-4BA2-46EA86626A11}"/>
              </a:ext>
            </a:extLst>
          </p:cNvPr>
          <p:cNvSpPr>
            <a:spLocks noGrp="1"/>
          </p:cNvSpPr>
          <p:nvPr>
            <p:ph idx="1"/>
          </p:nvPr>
        </p:nvSpPr>
        <p:spPr/>
        <p:txBody>
          <a:bodyPr vert="horz" lIns="91440" tIns="45720" rIns="91440" bIns="45720" rtlCol="0" anchor="t">
            <a:normAutofit fontScale="92500" lnSpcReduction="20000"/>
          </a:bodyPr>
          <a:lstStyle/>
          <a:p>
            <a:r>
              <a:rPr lang="en-US">
                <a:ea typeface="+mn-lt"/>
                <a:cs typeface="+mn-lt"/>
              </a:rPr>
              <a:t>88,050 homes in Merton of which: 46,887 owner occupied, 12,416 owned by registered providers (22 separate Housing Associations), and 28,747 privately rented</a:t>
            </a:r>
            <a:endParaRPr lang="en-US">
              <a:ea typeface="Calibri" panose="020F0502020204030204"/>
              <a:cs typeface="Calibri" panose="020F0502020204030204"/>
            </a:endParaRPr>
          </a:p>
          <a:p>
            <a:r>
              <a:rPr lang="en-US">
                <a:ea typeface="+mn-lt"/>
                <a:cs typeface="+mn-lt"/>
              </a:rPr>
              <a:t>Non-Council stock owning Council since March 2010. </a:t>
            </a:r>
            <a:endParaRPr lang="en-US">
              <a:solidFill>
                <a:srgbClr val="000000"/>
              </a:solidFill>
              <a:ea typeface="Calibri" panose="020F0502020204030204"/>
              <a:cs typeface="Calibri" panose="020F0502020204030204"/>
            </a:endParaRPr>
          </a:p>
          <a:p>
            <a:r>
              <a:rPr lang="en-US">
                <a:ea typeface="+mn-lt"/>
                <a:cs typeface="+mn-lt"/>
              </a:rPr>
              <a:t>Currently just under 9,500 households waiting for a home on the housing register. </a:t>
            </a:r>
          </a:p>
          <a:p>
            <a:r>
              <a:rPr lang="en-US">
                <a:ea typeface="+mn-lt"/>
                <a:cs typeface="+mn-lt"/>
              </a:rPr>
              <a:t>There were only </a:t>
            </a:r>
            <a:r>
              <a:rPr lang="en-US" b="1">
                <a:ea typeface="+mn-lt"/>
                <a:cs typeface="+mn-lt"/>
              </a:rPr>
              <a:t>236 </a:t>
            </a:r>
            <a:r>
              <a:rPr lang="en-US">
                <a:ea typeface="+mn-lt"/>
                <a:cs typeface="+mn-lt"/>
              </a:rPr>
              <a:t>Nomination requests from housing associations for 2021/22 via Choice Based Lettings. The breakdown is as follows- </a:t>
            </a:r>
            <a:endParaRPr lang="en-US"/>
          </a:p>
          <a:p>
            <a:pPr marL="0" indent="0">
              <a:buNone/>
            </a:pPr>
            <a:endParaRPr lang="en-US">
              <a:ea typeface="+mn-lt"/>
              <a:cs typeface="+mn-lt"/>
            </a:endParaRPr>
          </a:p>
          <a:p>
            <a:pPr marL="0" indent="0">
              <a:buNone/>
            </a:pPr>
            <a:r>
              <a:rPr lang="en-US">
                <a:ea typeface="+mn-lt"/>
                <a:cs typeface="+mn-lt"/>
              </a:rPr>
              <a:t>Studios          </a:t>
            </a:r>
            <a:r>
              <a:rPr lang="en-US" b="1">
                <a:ea typeface="+mn-lt"/>
                <a:cs typeface="+mn-lt"/>
              </a:rPr>
              <a:t>3</a:t>
            </a:r>
            <a:r>
              <a:rPr lang="en-US">
                <a:ea typeface="+mn-lt"/>
                <a:cs typeface="+mn-lt"/>
              </a:rPr>
              <a:t>                                  3-bed  </a:t>
            </a:r>
            <a:r>
              <a:rPr lang="en-US" b="1">
                <a:ea typeface="+mn-lt"/>
                <a:cs typeface="+mn-lt"/>
              </a:rPr>
              <a:t>35</a:t>
            </a:r>
            <a:r>
              <a:rPr lang="en-US">
                <a:ea typeface="+mn-lt"/>
                <a:cs typeface="+mn-lt"/>
              </a:rPr>
              <a:t> </a:t>
            </a:r>
            <a:endParaRPr lang="en-US">
              <a:ea typeface="Calibri" panose="020F0502020204030204"/>
              <a:cs typeface="Calibri" panose="020F0502020204030204"/>
            </a:endParaRPr>
          </a:p>
          <a:p>
            <a:pPr marL="0" indent="0">
              <a:buNone/>
            </a:pPr>
            <a:r>
              <a:rPr lang="en-US">
                <a:ea typeface="+mn-lt"/>
                <a:cs typeface="+mn-lt"/>
              </a:rPr>
              <a:t>1-bed              </a:t>
            </a:r>
            <a:r>
              <a:rPr lang="en-US" b="1">
                <a:ea typeface="+mn-lt"/>
                <a:cs typeface="+mn-lt"/>
              </a:rPr>
              <a:t>129</a:t>
            </a:r>
            <a:r>
              <a:rPr lang="en-US">
                <a:ea typeface="+mn-lt"/>
                <a:cs typeface="+mn-lt"/>
              </a:rPr>
              <a:t>                             4-bed </a:t>
            </a:r>
            <a:r>
              <a:rPr lang="en-US" b="1">
                <a:ea typeface="+mn-lt"/>
                <a:cs typeface="+mn-lt"/>
              </a:rPr>
              <a:t>1</a:t>
            </a:r>
            <a:r>
              <a:rPr lang="en-US">
                <a:ea typeface="+mn-lt"/>
                <a:cs typeface="+mn-lt"/>
              </a:rPr>
              <a:t> </a:t>
            </a:r>
            <a:endParaRPr lang="en-US">
              <a:ea typeface="Calibri" panose="020F0502020204030204"/>
              <a:cs typeface="Calibri" panose="020F0502020204030204"/>
            </a:endParaRPr>
          </a:p>
          <a:p>
            <a:pPr marL="0" indent="0">
              <a:buNone/>
            </a:pPr>
            <a:r>
              <a:rPr lang="en-US">
                <a:ea typeface="+mn-lt"/>
                <a:cs typeface="+mn-lt"/>
              </a:rPr>
              <a:t>2-bed              </a:t>
            </a:r>
            <a:r>
              <a:rPr lang="en-US" b="1">
                <a:ea typeface="+mn-lt"/>
                <a:cs typeface="+mn-lt"/>
              </a:rPr>
              <a:t>68</a:t>
            </a:r>
            <a:r>
              <a:rPr lang="en-US">
                <a:ea typeface="+mn-lt"/>
                <a:cs typeface="+mn-lt"/>
              </a:rPr>
              <a:t> </a:t>
            </a:r>
            <a:endParaRPr lang="en-US">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p:txBody>
      </p:sp>
      <p:pic>
        <p:nvPicPr>
          <p:cNvPr id="15" name="Picture 14" descr="Graphical user interface&#10;&#10;Description automatically generated">
            <a:extLst>
              <a:ext uri="{FF2B5EF4-FFF2-40B4-BE49-F238E27FC236}">
                <a16:creationId xmlns:a16="http://schemas.microsoft.com/office/drawing/2014/main" id="{EE4B94E7-4D13-9D90-4027-05DD288B854E}"/>
              </a:ext>
            </a:extLst>
          </p:cNvPr>
          <p:cNvPicPr>
            <a:picLocks noChangeAspect="1"/>
          </p:cNvPicPr>
          <p:nvPr/>
        </p:nvPicPr>
        <p:blipFill>
          <a:blip r:embed="rId2"/>
          <a:stretch>
            <a:fillRect/>
          </a:stretch>
        </p:blipFill>
        <p:spPr>
          <a:xfrm>
            <a:off x="7843837" y="5535960"/>
            <a:ext cx="4112418" cy="1274862"/>
          </a:xfrm>
          <a:prstGeom prst="rect">
            <a:avLst/>
          </a:prstGeom>
        </p:spPr>
      </p:pic>
    </p:spTree>
    <p:extLst>
      <p:ext uri="{BB962C8B-B14F-4D97-AF65-F5344CB8AC3E}">
        <p14:creationId xmlns:p14="http://schemas.microsoft.com/office/powerpoint/2010/main" val="289074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1C7A-A412-6CE8-6FB8-EA45E2C7B1DA}"/>
              </a:ext>
            </a:extLst>
          </p:cNvPr>
          <p:cNvSpPr>
            <a:spLocks noGrp="1"/>
          </p:cNvSpPr>
          <p:nvPr>
            <p:ph type="title"/>
          </p:nvPr>
        </p:nvSpPr>
        <p:spPr/>
        <p:txBody>
          <a:bodyPr/>
          <a:lstStyle/>
          <a:p>
            <a:r>
              <a:rPr lang="en-US" b="1">
                <a:solidFill>
                  <a:srgbClr val="7030A0"/>
                </a:solidFill>
                <a:ea typeface="+mj-lt"/>
                <a:cs typeface="+mj-lt"/>
              </a:rPr>
              <a:t>Homelessness in Merton </a:t>
            </a:r>
          </a:p>
        </p:txBody>
      </p:sp>
      <p:sp>
        <p:nvSpPr>
          <p:cNvPr id="3" name="Content Placeholder 2">
            <a:extLst>
              <a:ext uri="{FF2B5EF4-FFF2-40B4-BE49-F238E27FC236}">
                <a16:creationId xmlns:a16="http://schemas.microsoft.com/office/drawing/2014/main" id="{0A015566-F04A-9C7B-4BA2-46EA86626A11}"/>
              </a:ext>
            </a:extLst>
          </p:cNvPr>
          <p:cNvSpPr>
            <a:spLocks noGrp="1"/>
          </p:cNvSpPr>
          <p:nvPr>
            <p:ph idx="1"/>
          </p:nvPr>
        </p:nvSpPr>
        <p:spPr>
          <a:xfrm>
            <a:off x="838200" y="1581210"/>
            <a:ext cx="10515600" cy="4595753"/>
          </a:xfrm>
        </p:spPr>
        <p:txBody>
          <a:bodyPr vert="horz" lIns="91440" tIns="45720" rIns="91440" bIns="45720" rtlCol="0" anchor="t">
            <a:normAutofit fontScale="92500" lnSpcReduction="10000"/>
          </a:bodyPr>
          <a:lstStyle/>
          <a:p>
            <a:r>
              <a:rPr lang="en-US">
                <a:ea typeface="+mn-lt"/>
                <a:cs typeface="+mn-lt"/>
              </a:rPr>
              <a:t>There were 233 households in Temporary Accommodation at the end of March 2022. This is the lowest of any London Borough. </a:t>
            </a:r>
            <a:endParaRPr lang="en-US"/>
          </a:p>
          <a:p>
            <a:endParaRPr lang="en-US">
              <a:ea typeface="+mn-lt"/>
              <a:cs typeface="+mn-lt"/>
            </a:endParaRPr>
          </a:p>
          <a:p>
            <a:endParaRPr lang="en-US">
              <a:ea typeface="+mn-lt"/>
              <a:cs typeface="+mn-lt"/>
            </a:endParaRPr>
          </a:p>
          <a:p>
            <a:endParaRPr lang="en-US">
              <a:ea typeface="+mn-lt"/>
              <a:cs typeface="+mn-lt"/>
            </a:endParaRPr>
          </a:p>
          <a:p>
            <a:endParaRPr lang="en-US">
              <a:ea typeface="+mn-lt"/>
              <a:cs typeface="+mn-lt"/>
            </a:endParaRPr>
          </a:p>
          <a:p>
            <a:r>
              <a:rPr lang="en-US">
                <a:ea typeface="+mn-lt"/>
                <a:cs typeface="+mn-lt"/>
              </a:rPr>
              <a:t>In 2021/22, there were 677 new homelessness approaches for assistance. </a:t>
            </a:r>
          </a:p>
          <a:p>
            <a:r>
              <a:rPr lang="en-US">
                <a:solidFill>
                  <a:srgbClr val="000000"/>
                </a:solidFill>
                <a:ea typeface="Calibri" panose="020F0502020204030204"/>
                <a:cs typeface="Calibri" panose="020F0502020204030204"/>
              </a:rPr>
              <a:t>In 2021/22, there were 452 cases where the Council prevented or relieved a household's homelessness </a:t>
            </a:r>
          </a:p>
          <a:p>
            <a:r>
              <a:rPr lang="en-US">
                <a:ea typeface="Calibri" panose="020F0502020204030204"/>
                <a:cs typeface="Calibri" panose="020F0502020204030204"/>
              </a:rPr>
              <a:t>More information on the homelessness process can be found here: </a:t>
            </a:r>
            <a:r>
              <a:rPr lang="en-US">
                <a:ea typeface="+mn-lt"/>
                <a:cs typeface="+mn-lt"/>
                <a:hlinkClick r:id="rId2"/>
              </a:rPr>
              <a:t>Get help to avoid becoming homeless | Merton Council</a:t>
            </a:r>
            <a:r>
              <a:rPr lang="en-US">
                <a:ea typeface="Calibri" panose="020F0502020204030204"/>
                <a:cs typeface="Calibri" panose="020F0502020204030204"/>
              </a:rPr>
              <a:t> </a:t>
            </a:r>
            <a:endParaRPr lang="en-US"/>
          </a:p>
          <a:p>
            <a:endParaRPr lang="en-US">
              <a:solidFill>
                <a:srgbClr val="000000"/>
              </a:solidFill>
              <a:ea typeface="Calibri" panose="020F0502020204030204"/>
              <a:cs typeface="Calibri" panose="020F0502020204030204"/>
            </a:endParaRPr>
          </a:p>
          <a:p>
            <a:endParaRPr lang="en-US">
              <a:solidFill>
                <a:srgbClr val="000000"/>
              </a:solidFill>
              <a:ea typeface="Calibri" panose="020F0502020204030204"/>
              <a:cs typeface="Calibri" panose="020F0502020204030204"/>
            </a:endParaRPr>
          </a:p>
          <a:p>
            <a:endParaRPr lang="en-US">
              <a:solidFill>
                <a:srgbClr val="000000"/>
              </a:solidFill>
              <a:ea typeface="Calibri" panose="020F0502020204030204"/>
              <a:cs typeface="Calibri" panose="020F0502020204030204"/>
            </a:endParaRPr>
          </a:p>
          <a:p>
            <a:endParaRPr lang="en-US">
              <a:solidFill>
                <a:srgbClr val="FF0000"/>
              </a:solidFill>
              <a:ea typeface="Calibri" panose="020F0502020204030204"/>
              <a:cs typeface="Calibri" panose="020F0502020204030204"/>
            </a:endParaRPr>
          </a:p>
        </p:txBody>
      </p:sp>
      <p:pic>
        <p:nvPicPr>
          <p:cNvPr id="15" name="Picture 14" descr="Graphical user interface&#10;&#10;Description automatically generated">
            <a:extLst>
              <a:ext uri="{FF2B5EF4-FFF2-40B4-BE49-F238E27FC236}">
                <a16:creationId xmlns:a16="http://schemas.microsoft.com/office/drawing/2014/main" id="{EE4B94E7-4D13-9D90-4027-05DD288B854E}"/>
              </a:ext>
            </a:extLst>
          </p:cNvPr>
          <p:cNvPicPr>
            <a:picLocks noChangeAspect="1"/>
          </p:cNvPicPr>
          <p:nvPr/>
        </p:nvPicPr>
        <p:blipFill>
          <a:blip r:embed="rId3"/>
          <a:stretch>
            <a:fillRect/>
          </a:stretch>
        </p:blipFill>
        <p:spPr>
          <a:xfrm>
            <a:off x="8073875" y="216337"/>
            <a:ext cx="4112418" cy="1274862"/>
          </a:xfrm>
          <a:prstGeom prst="rect">
            <a:avLst/>
          </a:prstGeom>
        </p:spPr>
      </p:pic>
      <p:graphicFrame>
        <p:nvGraphicFramePr>
          <p:cNvPr id="5" name="Table 4">
            <a:extLst>
              <a:ext uri="{FF2B5EF4-FFF2-40B4-BE49-F238E27FC236}">
                <a16:creationId xmlns:a16="http://schemas.microsoft.com/office/drawing/2014/main" id="{974938C0-5993-2518-A038-041A95F494E4}"/>
              </a:ext>
            </a:extLst>
          </p:cNvPr>
          <p:cNvGraphicFramePr>
            <a:graphicFrameLocks noGrp="1"/>
          </p:cNvGraphicFramePr>
          <p:nvPr>
            <p:extLst>
              <p:ext uri="{D42A27DB-BD31-4B8C-83A1-F6EECF244321}">
                <p14:modId xmlns:p14="http://schemas.microsoft.com/office/powerpoint/2010/main" val="2453933659"/>
              </p:ext>
            </p:extLst>
          </p:nvPr>
        </p:nvGraphicFramePr>
        <p:xfrm>
          <a:off x="1308339" y="2401018"/>
          <a:ext cx="3270844" cy="1492052"/>
        </p:xfrm>
        <a:graphic>
          <a:graphicData uri="http://schemas.openxmlformats.org/drawingml/2006/table">
            <a:tbl>
              <a:tblPr firstRow="1" firstCol="1" bandRow="1">
                <a:tableStyleId>{5C22544A-7EE6-4342-B048-85BDC9FD1C3A}</a:tableStyleId>
              </a:tblPr>
              <a:tblGrid>
                <a:gridCol w="2365375">
                  <a:extLst>
                    <a:ext uri="{9D8B030D-6E8A-4147-A177-3AD203B41FA5}">
                      <a16:colId xmlns:a16="http://schemas.microsoft.com/office/drawing/2014/main" val="2013477062"/>
                    </a:ext>
                  </a:extLst>
                </a:gridCol>
                <a:gridCol w="905469">
                  <a:extLst>
                    <a:ext uri="{9D8B030D-6E8A-4147-A177-3AD203B41FA5}">
                      <a16:colId xmlns:a16="http://schemas.microsoft.com/office/drawing/2014/main" val="2630131256"/>
                    </a:ext>
                  </a:extLst>
                </a:gridCol>
              </a:tblGrid>
              <a:tr h="373013">
                <a:tc>
                  <a:txBody>
                    <a:bodyPr/>
                    <a:lstStyle/>
                    <a:p>
                      <a:r>
                        <a:rPr lang="en-US" sz="1800">
                          <a:effectLst/>
                        </a:rPr>
                        <a:t>In borough</a:t>
                      </a:r>
                    </a:p>
                  </a:txBody>
                  <a:tcPr marL="68580" marR="68580" marT="0" marB="0" anchor="b"/>
                </a:tc>
                <a:tc>
                  <a:txBody>
                    <a:bodyPr/>
                    <a:lstStyle/>
                    <a:p>
                      <a:pPr algn="r"/>
                      <a:r>
                        <a:rPr lang="en-US" sz="1800">
                          <a:effectLst/>
                        </a:rPr>
                        <a:t>93</a:t>
                      </a:r>
                    </a:p>
                  </a:txBody>
                  <a:tcPr marL="68580" marR="68580" marT="0" marB="0" anchor="b"/>
                </a:tc>
                <a:extLst>
                  <a:ext uri="{0D108BD9-81ED-4DB2-BD59-A6C34878D82A}">
                    <a16:rowId xmlns:a16="http://schemas.microsoft.com/office/drawing/2014/main" val="1635351129"/>
                  </a:ext>
                </a:extLst>
              </a:tr>
              <a:tr h="373013">
                <a:tc>
                  <a:txBody>
                    <a:bodyPr/>
                    <a:lstStyle/>
                    <a:p>
                      <a:r>
                        <a:rPr lang="en-US" sz="1800">
                          <a:effectLst/>
                        </a:rPr>
                        <a:t>Out of borough</a:t>
                      </a:r>
                    </a:p>
                  </a:txBody>
                  <a:tcPr marL="68580" marR="68580" marT="0" marB="0" anchor="b"/>
                </a:tc>
                <a:tc>
                  <a:txBody>
                    <a:bodyPr/>
                    <a:lstStyle/>
                    <a:p>
                      <a:pPr algn="r"/>
                      <a:r>
                        <a:rPr lang="en-US" sz="1800">
                          <a:effectLst/>
                        </a:rPr>
                        <a:t>140</a:t>
                      </a:r>
                    </a:p>
                  </a:txBody>
                  <a:tcPr marL="68580" marR="68580" marT="0" marB="0" anchor="b"/>
                </a:tc>
                <a:extLst>
                  <a:ext uri="{0D108BD9-81ED-4DB2-BD59-A6C34878D82A}">
                    <a16:rowId xmlns:a16="http://schemas.microsoft.com/office/drawing/2014/main" val="1118012224"/>
                  </a:ext>
                </a:extLst>
              </a:tr>
              <a:tr h="373013">
                <a:tc>
                  <a:txBody>
                    <a:bodyPr/>
                    <a:lstStyle/>
                    <a:p>
                      <a:r>
                        <a:rPr lang="en-US" sz="1800">
                          <a:effectLst/>
                        </a:rPr>
                        <a:t>- in London</a:t>
                      </a:r>
                    </a:p>
                  </a:txBody>
                  <a:tcPr marL="68580" marR="68580" marT="0" marB="0" anchor="b"/>
                </a:tc>
                <a:tc>
                  <a:txBody>
                    <a:bodyPr/>
                    <a:lstStyle/>
                    <a:p>
                      <a:pPr algn="r"/>
                      <a:r>
                        <a:rPr lang="en-US" sz="1800">
                          <a:effectLst/>
                        </a:rPr>
                        <a:t>137</a:t>
                      </a:r>
                    </a:p>
                  </a:txBody>
                  <a:tcPr marL="68580" marR="68580" marT="0" marB="0" anchor="b"/>
                </a:tc>
                <a:extLst>
                  <a:ext uri="{0D108BD9-81ED-4DB2-BD59-A6C34878D82A}">
                    <a16:rowId xmlns:a16="http://schemas.microsoft.com/office/drawing/2014/main" val="4032938323"/>
                  </a:ext>
                </a:extLst>
              </a:tr>
              <a:tr h="373013">
                <a:tc>
                  <a:txBody>
                    <a:bodyPr/>
                    <a:lstStyle/>
                    <a:p>
                      <a:r>
                        <a:rPr lang="en-US" sz="1800">
                          <a:effectLst/>
                        </a:rPr>
                        <a:t>- out of London</a:t>
                      </a:r>
                    </a:p>
                  </a:txBody>
                  <a:tcPr marL="68580" marR="68580" marT="0" marB="0" anchor="b"/>
                </a:tc>
                <a:tc>
                  <a:txBody>
                    <a:bodyPr/>
                    <a:lstStyle/>
                    <a:p>
                      <a:pPr algn="r"/>
                      <a:r>
                        <a:rPr lang="en-US" sz="1600">
                          <a:effectLst/>
                        </a:rPr>
                        <a:t>3</a:t>
                      </a:r>
                    </a:p>
                  </a:txBody>
                  <a:tcPr marL="68580" marR="68580" marT="0" marB="0" anchor="b"/>
                </a:tc>
                <a:extLst>
                  <a:ext uri="{0D108BD9-81ED-4DB2-BD59-A6C34878D82A}">
                    <a16:rowId xmlns:a16="http://schemas.microsoft.com/office/drawing/2014/main" val="265137848"/>
                  </a:ext>
                </a:extLst>
              </a:tr>
            </a:tbl>
          </a:graphicData>
        </a:graphic>
      </p:graphicFrame>
    </p:spTree>
    <p:extLst>
      <p:ext uri="{BB962C8B-B14F-4D97-AF65-F5344CB8AC3E}">
        <p14:creationId xmlns:p14="http://schemas.microsoft.com/office/powerpoint/2010/main" val="28601053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785ad58-1d57-4f8a-aa71-77170459bd0d">
      <UserInfo>
        <DisplayName>Maisie Davies</DisplayName>
        <AccountId>271</AccountId>
        <AccountType/>
      </UserInfo>
      <UserInfo>
        <DisplayName>Helena Davey</DisplayName>
        <AccountId>317</AccountId>
        <AccountType/>
      </UserInfo>
      <UserInfo>
        <DisplayName>Elliot Brunton</DisplayName>
        <AccountId>1047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EE7CBB4CF96B46914B189212345B75" ma:contentTypeVersion="12" ma:contentTypeDescription="Create a new document." ma:contentTypeScope="" ma:versionID="1764d7bb550cc9084c3ee8546fe31fbc">
  <xsd:schema xmlns:xsd="http://www.w3.org/2001/XMLSchema" xmlns:xs="http://www.w3.org/2001/XMLSchema" xmlns:p="http://schemas.microsoft.com/office/2006/metadata/properties" xmlns:ns2="a785ad58-1d57-4f8a-aa71-77170459bd0d" xmlns:ns3="f83acf73-3e46-4192-8c02-d24af7814607" xmlns:ns4="1ac5e5f3-4286-431a-b2f6-40db626cee98" targetNamespace="http://schemas.microsoft.com/office/2006/metadata/properties" ma:root="true" ma:fieldsID="2d04abc70e878cfd82bbc5a08628341b" ns2:_="" ns3:_="" ns4:_="">
    <xsd:import namespace="a785ad58-1d57-4f8a-aa71-77170459bd0d"/>
    <xsd:import namespace="f83acf73-3e46-4192-8c02-d24af7814607"/>
    <xsd:import namespace="1ac5e5f3-4286-431a-b2f6-40db626cee98"/>
    <xsd:element name="properties">
      <xsd:complexType>
        <xsd:sequence>
          <xsd:element name="documentManagement">
            <xsd:complexType>
              <xsd:all>
                <xsd:element ref="ns2:SharedWithUser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Detail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3acf73-3e46-4192-8c02-d24af7814607"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c5e5f3-4286-431a-b2f6-40db626cee98" elementFormDefault="qualified">
    <xsd:import namespace="http://schemas.microsoft.com/office/2006/documentManagement/types"/>
    <xsd:import namespace="http://schemas.microsoft.com/office/infopath/2007/PartnerControls"/>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0FCE2E-3D01-41CF-A2CB-85ECAAF161B9}">
  <ds:schemaRefs>
    <ds:schemaRef ds:uri="http://schemas.microsoft.com/office/2006/documentManagement/types"/>
    <ds:schemaRef ds:uri="http://purl.org/dc/terms/"/>
    <ds:schemaRef ds:uri="http://purl.org/dc/elements/1.1/"/>
    <ds:schemaRef ds:uri="http://schemas.microsoft.com/office/2006/metadata/properties"/>
    <ds:schemaRef ds:uri="http://schemas.microsoft.com/office/infopath/2007/PartnerControls"/>
    <ds:schemaRef ds:uri="f83acf73-3e46-4192-8c02-d24af7814607"/>
    <ds:schemaRef ds:uri="1ac5e5f3-4286-431a-b2f6-40db626cee98"/>
    <ds:schemaRef ds:uri="http://purl.org/dc/dcmitype/"/>
    <ds:schemaRef ds:uri="http://schemas.openxmlformats.org/package/2006/metadata/core-properties"/>
    <ds:schemaRef ds:uri="a785ad58-1d57-4f8a-aa71-77170459bd0d"/>
    <ds:schemaRef ds:uri="http://www.w3.org/XML/1998/namespace"/>
  </ds:schemaRefs>
</ds:datastoreItem>
</file>

<file path=customXml/itemProps2.xml><?xml version="1.0" encoding="utf-8"?>
<ds:datastoreItem xmlns:ds="http://schemas.openxmlformats.org/officeDocument/2006/customXml" ds:itemID="{57C204D0-9BBD-497A-84DC-98F16A7D8300}">
  <ds:schemaRefs>
    <ds:schemaRef ds:uri="http://schemas.microsoft.com/sharepoint/v3/contenttype/forms"/>
  </ds:schemaRefs>
</ds:datastoreItem>
</file>

<file path=customXml/itemProps3.xml><?xml version="1.0" encoding="utf-8"?>
<ds:datastoreItem xmlns:ds="http://schemas.openxmlformats.org/officeDocument/2006/customXml" ds:itemID="{4E638450-3B10-49EF-9B6C-0E4742DAC7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f83acf73-3e46-4192-8c02-d24af7814607"/>
    <ds:schemaRef ds:uri="1ac5e5f3-4286-431a-b2f6-40db626ce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Housing and Safeguarding Children, Young People Families </vt:lpstr>
      <vt:lpstr>Why is it important in Merton? </vt:lpstr>
      <vt:lpstr>Homelessness and Safeguarding </vt:lpstr>
      <vt:lpstr>Statistics and Impact</vt:lpstr>
      <vt:lpstr>Housing/Homelessness Legislation</vt:lpstr>
      <vt:lpstr>Homelessness Eligibility</vt:lpstr>
      <vt:lpstr>Housing in Merton </vt:lpstr>
      <vt:lpstr>Housing in Merton </vt:lpstr>
      <vt:lpstr>Homelessness in Merton </vt:lpstr>
      <vt:lpstr>Improving Multi-Agency Working and Learning from Reviews</vt:lpstr>
      <vt:lpstr>Time to Reflect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Homelessness and Poor Housing on Safeguarding Outcomes</dc:title>
  <cp:revision>47</cp:revision>
  <dcterms:modified xsi:type="dcterms:W3CDTF">2022-06-15T15:59:34Z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0x0101006AEE7CBB4CF96B46914B189212345B75</vt:lpwstr>
  </property>
</Properties>
</file>