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1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E70DC-90EF-209F-BF20-149F1D6FB133}" v="1003" dt="2021-02-17T18:33:48.241"/>
    <p1510:client id="{2A25D546-576A-FEFA-0447-88D5E58682CB}" v="1" dt="2021-11-08T10:40:47.626"/>
    <p1510:client id="{70FC3A41-CFE9-A467-093D-BB82DC5D8561}" v="1" dt="2021-02-17T18:35:11.619"/>
    <p1510:client id="{DF4BC569-2DDF-0702-FE56-0A5489753BCA}" v="52" dt="2021-06-28T11:09:28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sie Davies" userId="S::maisie.davies@merton.gov.uk::fe14b35f-b1ff-413e-b797-b5ba769d4ca2" providerId="AD" clId="Web-{DF4BC569-2DDF-0702-FE56-0A5489753BCA}"/>
    <pc:docChg chg="modSld">
      <pc:chgData name="Maisie Davies" userId="S::maisie.davies@merton.gov.uk::fe14b35f-b1ff-413e-b797-b5ba769d4ca2" providerId="AD" clId="Web-{DF4BC569-2DDF-0702-FE56-0A5489753BCA}" dt="2021-06-28T11:09:28.347" v="40" actId="1076"/>
      <pc:docMkLst>
        <pc:docMk/>
      </pc:docMkLst>
      <pc:sldChg chg="modSp">
        <pc:chgData name="Maisie Davies" userId="S::maisie.davies@merton.gov.uk::fe14b35f-b1ff-413e-b797-b5ba769d4ca2" providerId="AD" clId="Web-{DF4BC569-2DDF-0702-FE56-0A5489753BCA}" dt="2021-06-28T11:08:05.048" v="29" actId="20577"/>
        <pc:sldMkLst>
          <pc:docMk/>
          <pc:sldMk cId="1882671092" sldId="259"/>
        </pc:sldMkLst>
        <pc:spChg chg="mod">
          <ac:chgData name="Maisie Davies" userId="S::maisie.davies@merton.gov.uk::fe14b35f-b1ff-413e-b797-b5ba769d4ca2" providerId="AD" clId="Web-{DF4BC569-2DDF-0702-FE56-0A5489753BCA}" dt="2021-06-28T11:06:19.952" v="2" actId="20577"/>
          <ac:spMkLst>
            <pc:docMk/>
            <pc:sldMk cId="1882671092" sldId="259"/>
            <ac:spMk id="2" creationId="{B77B7792-1E71-47EC-B422-700A443C3A07}"/>
          </ac:spMkLst>
        </pc:spChg>
        <pc:spChg chg="mod">
          <ac:chgData name="Maisie Davies" userId="S::maisie.davies@merton.gov.uk::fe14b35f-b1ff-413e-b797-b5ba769d4ca2" providerId="AD" clId="Web-{DF4BC569-2DDF-0702-FE56-0A5489753BCA}" dt="2021-06-28T11:08:05.048" v="29" actId="20577"/>
          <ac:spMkLst>
            <pc:docMk/>
            <pc:sldMk cId="1882671092" sldId="259"/>
            <ac:spMk id="13" creationId="{F058F7D6-7078-4D3C-BD68-00E3C512F9E0}"/>
          </ac:spMkLst>
        </pc:spChg>
        <pc:spChg chg="mod">
          <ac:chgData name="Maisie Davies" userId="S::maisie.davies@merton.gov.uk::fe14b35f-b1ff-413e-b797-b5ba769d4ca2" providerId="AD" clId="Web-{DF4BC569-2DDF-0702-FE56-0A5489753BCA}" dt="2021-06-28T11:07:00.640" v="14" actId="20577"/>
          <ac:spMkLst>
            <pc:docMk/>
            <pc:sldMk cId="1882671092" sldId="259"/>
            <ac:spMk id="18" creationId="{6B1F1DDA-3A97-4F90-8BCF-899F470BCAE8}"/>
          </ac:spMkLst>
        </pc:spChg>
        <pc:spChg chg="mod">
          <ac:chgData name="Maisie Davies" userId="S::maisie.davies@merton.gov.uk::fe14b35f-b1ff-413e-b797-b5ba769d4ca2" providerId="AD" clId="Web-{DF4BC569-2DDF-0702-FE56-0A5489753BCA}" dt="2021-06-28T11:07:12.640" v="15" actId="20577"/>
          <ac:spMkLst>
            <pc:docMk/>
            <pc:sldMk cId="1882671092" sldId="259"/>
            <ac:spMk id="20" creationId="{F058F7D6-7078-4D3C-BD68-00E3C512F9E0}"/>
          </ac:spMkLst>
        </pc:spChg>
        <pc:spChg chg="mod">
          <ac:chgData name="Maisie Davies" userId="S::maisie.davies@merton.gov.uk::fe14b35f-b1ff-413e-b797-b5ba769d4ca2" providerId="AD" clId="Web-{DF4BC569-2DDF-0702-FE56-0A5489753BCA}" dt="2021-06-28T11:07:26.672" v="22" actId="20577"/>
          <ac:spMkLst>
            <pc:docMk/>
            <pc:sldMk cId="1882671092" sldId="259"/>
            <ac:spMk id="21" creationId="{B9E8AAB9-E55A-467F-83F9-1A4CD1740ED9}"/>
          </ac:spMkLst>
        </pc:spChg>
      </pc:sldChg>
      <pc:sldChg chg="modSp">
        <pc:chgData name="Maisie Davies" userId="S::maisie.davies@merton.gov.uk::fe14b35f-b1ff-413e-b797-b5ba769d4ca2" providerId="AD" clId="Web-{DF4BC569-2DDF-0702-FE56-0A5489753BCA}" dt="2021-06-28T11:09:28.347" v="40" actId="1076"/>
        <pc:sldMkLst>
          <pc:docMk/>
          <pc:sldMk cId="1373430599" sldId="261"/>
        </pc:sldMkLst>
        <pc:spChg chg="mod">
          <ac:chgData name="Maisie Davies" userId="S::maisie.davies@merton.gov.uk::fe14b35f-b1ff-413e-b797-b5ba769d4ca2" providerId="AD" clId="Web-{DF4BC569-2DDF-0702-FE56-0A5489753BCA}" dt="2021-06-28T11:09:10.299" v="37" actId="20577"/>
          <ac:spMkLst>
            <pc:docMk/>
            <pc:sldMk cId="1373430599" sldId="261"/>
            <ac:spMk id="2" creationId="{B77B7792-1E71-47EC-B422-700A443C3A07}"/>
          </ac:spMkLst>
        </pc:spChg>
        <pc:spChg chg="mod">
          <ac:chgData name="Maisie Davies" userId="S::maisie.davies@merton.gov.uk::fe14b35f-b1ff-413e-b797-b5ba769d4ca2" providerId="AD" clId="Web-{DF4BC569-2DDF-0702-FE56-0A5489753BCA}" dt="2021-06-28T11:09:28.347" v="40" actId="1076"/>
          <ac:spMkLst>
            <pc:docMk/>
            <pc:sldMk cId="1373430599" sldId="261"/>
            <ac:spMk id="22" creationId="{DF20DA15-706F-47C8-AC5A-83496B2EF850}"/>
          </ac:spMkLst>
        </pc:spChg>
        <pc:spChg chg="mod">
          <ac:chgData name="Maisie Davies" userId="S::maisie.davies@merton.gov.uk::fe14b35f-b1ff-413e-b797-b5ba769d4ca2" providerId="AD" clId="Web-{DF4BC569-2DDF-0702-FE56-0A5489753BCA}" dt="2021-06-28T11:09:20.003" v="39" actId="1076"/>
          <ac:spMkLst>
            <pc:docMk/>
            <pc:sldMk cId="1373430599" sldId="261"/>
            <ac:spMk id="24" creationId="{1A94216D-612A-4683-BE58-657C297D8717}"/>
          </ac:spMkLst>
        </pc:spChg>
        <pc:spChg chg="mod">
          <ac:chgData name="Maisie Davies" userId="S::maisie.davies@merton.gov.uk::fe14b35f-b1ff-413e-b797-b5ba769d4ca2" providerId="AD" clId="Web-{DF4BC569-2DDF-0702-FE56-0A5489753BCA}" dt="2021-06-28T11:09:16.987" v="38" actId="1076"/>
          <ac:spMkLst>
            <pc:docMk/>
            <pc:sldMk cId="1373430599" sldId="261"/>
            <ac:spMk id="25" creationId="{6C5C309C-DDCB-4563-ADEF-AA6922564946}"/>
          </ac:spMkLst>
        </pc:spChg>
      </pc:sldChg>
    </pc:docChg>
  </pc:docChgLst>
  <pc:docChgLst>
    <pc:chgData name="Maisie Davies" userId="S::maisie.davies@merton.gov.uk::fe14b35f-b1ff-413e-b797-b5ba769d4ca2" providerId="AD" clId="Web-{2A25D546-576A-FEFA-0447-88D5E58682CB}"/>
    <pc:docChg chg="modSld">
      <pc:chgData name="Maisie Davies" userId="S::maisie.davies@merton.gov.uk::fe14b35f-b1ff-413e-b797-b5ba769d4ca2" providerId="AD" clId="Web-{2A25D546-576A-FEFA-0447-88D5E58682CB}" dt="2021-11-08T10:40:47.626" v="0" actId="1076"/>
      <pc:docMkLst>
        <pc:docMk/>
      </pc:docMkLst>
      <pc:sldChg chg="modSp">
        <pc:chgData name="Maisie Davies" userId="S::maisie.davies@merton.gov.uk::fe14b35f-b1ff-413e-b797-b5ba769d4ca2" providerId="AD" clId="Web-{2A25D546-576A-FEFA-0447-88D5E58682CB}" dt="2021-11-08T10:40:47.626" v="0" actId="1076"/>
        <pc:sldMkLst>
          <pc:docMk/>
          <pc:sldMk cId="1882671092" sldId="259"/>
        </pc:sldMkLst>
        <pc:spChg chg="mod">
          <ac:chgData name="Maisie Davies" userId="S::maisie.davies@merton.gov.uk::fe14b35f-b1ff-413e-b797-b5ba769d4ca2" providerId="AD" clId="Web-{2A25D546-576A-FEFA-0447-88D5E58682CB}" dt="2021-11-08T10:40:47.626" v="0" actId="1076"/>
          <ac:spMkLst>
            <pc:docMk/>
            <pc:sldMk cId="1882671092" sldId="259"/>
            <ac:spMk id="2" creationId="{B77B7792-1E71-47EC-B422-700A443C3A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2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5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8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4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7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5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6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1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7792-1E71-47EC-B422-700A443C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41" y="-96096"/>
            <a:ext cx="7474172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>
                <a:cs typeface="Calibri Light"/>
              </a:rPr>
            </a:br>
            <a:r>
              <a:rPr lang="en-US" sz="3600" b="1" dirty="0">
                <a:cs typeface="Calibri Light"/>
              </a:rPr>
              <a:t>Learning from Reviews – "Eddie"</a:t>
            </a:r>
            <a:br>
              <a:rPr lang="en-US" sz="3600" b="1" dirty="0">
                <a:cs typeface="Calibri Light"/>
              </a:rPr>
            </a:br>
            <a:br>
              <a:rPr lang="en-US" sz="3600" b="1" dirty="0">
                <a:cs typeface="Calibri Light"/>
              </a:rPr>
            </a:br>
            <a:r>
              <a:rPr lang="en-US" sz="3600" b="1" dirty="0">
                <a:cs typeface="Calibri Light"/>
              </a:rPr>
              <a:t>February 2021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4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55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26B8744-4730-4767-98EE-BF5183C3E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4442" y="3146551"/>
            <a:ext cx="1462088" cy="564897"/>
          </a:xfrm>
          <a:prstGeom prst="rect">
            <a:avLst/>
          </a:prstGeom>
        </p:spPr>
      </p:pic>
      <p:pic>
        <p:nvPicPr>
          <p:cNvPr id="16" name="Picture 15" descr="A picture containing text, clipart, businesscard&#10;&#10;Description automatically generated">
            <a:extLst>
              <a:ext uri="{FF2B5EF4-FFF2-40B4-BE49-F238E27FC236}">
                <a16:creationId xmlns:a16="http://schemas.microsoft.com/office/drawing/2014/main" id="{EEFC0892-8BAC-40F3-AD81-8300676A239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846" y="1433"/>
            <a:ext cx="1875561" cy="2346004"/>
          </a:xfrm>
          <a:prstGeom prst="rect">
            <a:avLst/>
          </a:prstGeom>
          <a:noFill/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B1F1DDA-3A97-4F90-8BCF-899F470BCAE8}"/>
              </a:ext>
            </a:extLst>
          </p:cNvPr>
          <p:cNvSpPr/>
          <p:nvPr/>
        </p:nvSpPr>
        <p:spPr>
          <a:xfrm>
            <a:off x="149881" y="764836"/>
            <a:ext cx="8227755" cy="178137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cs typeface="Calibri"/>
              </a:rPr>
              <a:t> Eddie, 16 </a:t>
            </a:r>
            <a:r>
              <a:rPr lang="en-US" sz="1400" b="1" dirty="0" err="1">
                <a:cs typeface="Calibri"/>
              </a:rPr>
              <a:t>yr</a:t>
            </a:r>
            <a:r>
              <a:rPr lang="en-US" sz="1400" b="1" dirty="0">
                <a:cs typeface="Calibri"/>
              </a:rPr>
              <a:t> old boy, Mixed Heritage (</a:t>
            </a:r>
            <a:r>
              <a:rPr lang="en-GB" sz="1400" b="1" dirty="0">
                <a:cs typeface="Calibri"/>
              </a:rPr>
              <a:t>Mother White British; Father Afro Caribbean)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400" dirty="0">
                <a:cs typeface="Calibri"/>
              </a:rPr>
              <a:t>Took overdose of 9 Ibuprofen following argument with a friend and negative comments from his father. Followed four previous incidents of self-harm since 2016.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Mother called 999. He was taken to hospital- left hospital same day.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Eddie had gone to maternal grandmothers –  returned home once advised by his mother she would ask Police to call off search. 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Eddie agreed to attend an appointment with CAMHS rather than having a MH assessment over the phone which he did not attend.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58F7D6-7078-4D3C-BD68-00E3C512F9E0}"/>
              </a:ext>
            </a:extLst>
          </p:cNvPr>
          <p:cNvSpPr/>
          <p:nvPr/>
        </p:nvSpPr>
        <p:spPr>
          <a:xfrm>
            <a:off x="171503" y="2820396"/>
            <a:ext cx="8227317" cy="1366007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ea typeface="+mn-lt"/>
                <a:cs typeface="+mn-lt"/>
              </a:rPr>
              <a:t>Think Family 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Family members had their own emotional and physical health needs – but plans focused on child as individual or were service based for family members. No network meeting for all relevant people effective in creating change. 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Sometimes an over-optimism of family’s ability to support Eddie without a ‘Think Family’ approach – CSC should have held Team around the Family (TAF) when ending social care involvement.</a:t>
            </a:r>
            <a:endParaRPr lang="en-US" sz="1200" dirty="0">
              <a:cs typeface="Calibri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9E8AAB9-E55A-467F-83F9-1A4CD1740ED9}"/>
              </a:ext>
            </a:extLst>
          </p:cNvPr>
          <p:cNvSpPr/>
          <p:nvPr/>
        </p:nvSpPr>
        <p:spPr>
          <a:xfrm>
            <a:off x="150319" y="4232460"/>
            <a:ext cx="8227754" cy="97756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ea typeface="+mn-lt"/>
                <a:cs typeface="+mn-lt"/>
              </a:rPr>
              <a:t>Constructive Challenge 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Agencies should have constructively challenged each other about commitment and responsibility. 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A case discussion could have mapped out the worries for Eddie, family and professionals and agreed who would do what and the timescales for each member of the network.</a:t>
            </a:r>
            <a:endParaRPr lang="en-US" sz="14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E43A3E-8708-4F54-BDEF-666D803707B6}"/>
              </a:ext>
            </a:extLst>
          </p:cNvPr>
          <p:cNvSpPr txBox="1"/>
          <p:nvPr/>
        </p:nvSpPr>
        <p:spPr>
          <a:xfrm>
            <a:off x="150319" y="2454548"/>
            <a:ext cx="27300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Themes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1CA41-13F4-4604-83A3-3B575BEBF9BD}"/>
              </a:ext>
            </a:extLst>
          </p:cNvPr>
          <p:cNvSpPr txBox="1"/>
          <p:nvPr/>
        </p:nvSpPr>
        <p:spPr>
          <a:xfrm>
            <a:off x="223357" y="39550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Summary</a:t>
            </a:r>
          </a:p>
        </p:txBody>
      </p:sp>
      <p:sp>
        <p:nvSpPr>
          <p:cNvPr id="13" name="Rectangle: Rounded Corners 19">
            <a:extLst>
              <a:ext uri="{FF2B5EF4-FFF2-40B4-BE49-F238E27FC236}">
                <a16:creationId xmlns:a16="http://schemas.microsoft.com/office/drawing/2014/main" id="{F058F7D6-7078-4D3C-BD68-00E3C512F9E0}"/>
              </a:ext>
            </a:extLst>
          </p:cNvPr>
          <p:cNvSpPr/>
          <p:nvPr/>
        </p:nvSpPr>
        <p:spPr>
          <a:xfrm>
            <a:off x="150319" y="5258339"/>
            <a:ext cx="8227317" cy="1548522"/>
          </a:xfrm>
          <a:prstGeom prst="roundRect">
            <a:avLst/>
          </a:prstGeom>
          <a:solidFill>
            <a:srgbClr val="F676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ea typeface="+mn-lt"/>
                <a:cs typeface="+mn-lt"/>
              </a:rPr>
              <a:t>Contextual Safeguarding/Harm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Service provided to Eddie was affected by preconceptions of Eddie and his family.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Eddie clear that he wanted to be in education – possible racism in the form of low expectations, Youth Justice Service first involved when Eddie was just 12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Gaps in knowledge from some agencies of possible gang affiliation, county lines and drug use – police did not always share information with CSC about stop and search.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Need consideration around who is best to provide Return Home Interviews, e.g. trusted person. 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267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7792-1E71-47EC-B422-700A443C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228" y="41540"/>
            <a:ext cx="7474172" cy="101025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>
                <a:cs typeface="Calibri Light"/>
              </a:rPr>
            </a:br>
            <a:r>
              <a:rPr lang="en-US" sz="3600" b="1" dirty="0">
                <a:cs typeface="Calibri Light"/>
              </a:rPr>
              <a:t>Learning from Reviews – "Eddie"</a:t>
            </a:r>
            <a:br>
              <a:rPr lang="en-US" sz="3600" b="1" dirty="0">
                <a:cs typeface="Calibri Light"/>
              </a:rPr>
            </a:br>
            <a:endParaRPr lang="en-US" sz="3600" b="1" dirty="0">
              <a:cs typeface="Calibr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4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55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26B8744-4730-4767-98EE-BF5183C3E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4442" y="3146551"/>
            <a:ext cx="1462088" cy="564897"/>
          </a:xfrm>
          <a:prstGeom prst="rect">
            <a:avLst/>
          </a:prstGeom>
        </p:spPr>
      </p:pic>
      <p:pic>
        <p:nvPicPr>
          <p:cNvPr id="16" name="Picture 15" descr="A picture containing text, clipart, businesscard&#10;&#10;Description automatically generated">
            <a:extLst>
              <a:ext uri="{FF2B5EF4-FFF2-40B4-BE49-F238E27FC236}">
                <a16:creationId xmlns:a16="http://schemas.microsoft.com/office/drawing/2014/main" id="{EEFC0892-8BAC-40F3-AD81-8300676A239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846" y="1433"/>
            <a:ext cx="1875561" cy="2346004"/>
          </a:xfrm>
          <a:prstGeom prst="rect">
            <a:avLst/>
          </a:prstGeom>
          <a:noFill/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F20DA15-706F-47C8-AC5A-83496B2EF850}"/>
              </a:ext>
            </a:extLst>
          </p:cNvPr>
          <p:cNvSpPr/>
          <p:nvPr/>
        </p:nvSpPr>
        <p:spPr>
          <a:xfrm>
            <a:off x="163605" y="731833"/>
            <a:ext cx="8150678" cy="168749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Calibri"/>
              </a:rPr>
              <a:t>Trauma-informed practice/ Self-Harm and Suicide Prevention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solidFill>
                  <a:schemeClr val="bg1"/>
                </a:solidFill>
                <a:cs typeface="Calibri"/>
              </a:rPr>
              <a:t>Eddie experienced significant adversity and trauma in childhood 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solidFill>
                  <a:schemeClr val="bg1"/>
                </a:solidFill>
                <a:cs typeface="Calibri"/>
              </a:rPr>
              <a:t>Risk that </a:t>
            </a:r>
            <a:r>
              <a:rPr lang="en-US" sz="1400" dirty="0" err="1">
                <a:solidFill>
                  <a:schemeClr val="bg1"/>
                </a:solidFill>
                <a:cs typeface="Calibri"/>
              </a:rPr>
              <a:t>behaviours</a:t>
            </a:r>
            <a:r>
              <a:rPr lang="en-US" sz="1400" dirty="0">
                <a:solidFill>
                  <a:schemeClr val="bg1"/>
                </a:solidFill>
                <a:cs typeface="Calibri"/>
              </a:rPr>
              <a:t> are ‘explained away’ due to traumatic history but important for workers to continue to review incidents and understand triggers of </a:t>
            </a:r>
            <a:r>
              <a:rPr lang="en-US" sz="1400" dirty="0" err="1">
                <a:solidFill>
                  <a:schemeClr val="bg1"/>
                </a:solidFill>
                <a:cs typeface="Calibri"/>
              </a:rPr>
              <a:t>behaviour</a:t>
            </a:r>
            <a:r>
              <a:rPr lang="en-US" sz="1400" dirty="0">
                <a:solidFill>
                  <a:schemeClr val="bg1"/>
                </a:solidFill>
                <a:cs typeface="Calibri"/>
              </a:rPr>
              <a:t>.  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>
                <a:cs typeface="Calibri"/>
              </a:rPr>
              <a:t>Adolescents can turn to destructive </a:t>
            </a:r>
            <a:r>
              <a:rPr lang="en-US" sz="1400" dirty="0" err="1">
                <a:cs typeface="Calibri"/>
              </a:rPr>
              <a:t>behaviours</a:t>
            </a:r>
            <a:r>
              <a:rPr lang="en-US" sz="1400" dirty="0">
                <a:cs typeface="Calibri"/>
              </a:rPr>
              <a:t> to avoid or diffuse intense negative emotions that accompany traumatic stress, including self-harm. Focus should be on ‘What has happened to you?’ rather than ‘What is wrong with you?’</a:t>
            </a:r>
            <a:endParaRPr lang="en-US" sz="1200" dirty="0">
              <a:cs typeface="Calibri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A94216D-612A-4683-BE58-657C297D8717}"/>
              </a:ext>
            </a:extLst>
          </p:cNvPr>
          <p:cNvSpPr/>
          <p:nvPr/>
        </p:nvSpPr>
        <p:spPr>
          <a:xfrm>
            <a:off x="168641" y="2464012"/>
            <a:ext cx="8160019" cy="238321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ea typeface="+mn-lt"/>
                <a:cs typeface="+mn-lt"/>
              </a:rPr>
              <a:t>Planning/ Step Down or Up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Plans to increase safety and reduce risk should be family and community based with the support of professionals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Eddie has been supported to manage distress – and protective factors within himself, his family and the professional network have halted an escalation to a more complex situation. 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However, there was sometimes over-optimism of family ability to meet Eddie's needs without a ‘Think Family’ approach –  need TAF when making decision to end social care involvement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Complex case discussions should take place when considering re-referral to CSC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Need to understand Eddie and family’s worries and concerns about plans and consider alternatives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Strength-based work needed more in working with adolescents who have experienced trauma</a:t>
            </a:r>
            <a:endParaRPr lang="en-US" sz="1400" b="1" dirty="0">
              <a:ea typeface="+mn-lt"/>
              <a:cs typeface="+mn-lt"/>
            </a:endParaRPr>
          </a:p>
          <a:p>
            <a:pPr marL="171450" indent="-171450" algn="ctr">
              <a:buFont typeface="Arial"/>
              <a:buChar char="•"/>
            </a:pPr>
            <a:endParaRPr lang="en-US" sz="800" dirty="0">
              <a:cs typeface="Calibri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C5C309C-DDCB-4563-ADEF-AA6922564946}"/>
              </a:ext>
            </a:extLst>
          </p:cNvPr>
          <p:cNvSpPr/>
          <p:nvPr/>
        </p:nvSpPr>
        <p:spPr>
          <a:xfrm>
            <a:off x="167999" y="5218112"/>
            <a:ext cx="8155351" cy="152888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Reviewing implementation of the </a:t>
            </a:r>
            <a:r>
              <a:rPr lang="en-US" sz="1400" dirty="0" err="1">
                <a:ea typeface="+mn-lt"/>
                <a:cs typeface="+mn-lt"/>
              </a:rPr>
              <a:t>Lammy</a:t>
            </a:r>
            <a:r>
              <a:rPr lang="en-US" sz="1400" dirty="0">
                <a:ea typeface="+mn-lt"/>
                <a:cs typeface="+mn-lt"/>
              </a:rPr>
              <a:t> Review recommendations re organizational, structural and environmental racism.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Agreeing ‘Think Family’ approach with practical tools to deliver – including a ‘family friendly’ template for a single plan designed with service users; guidance about who can lead a TAF, how and when takes place.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Improving understanding and utilization of escalation procedures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Improving understanding of contextual harm – including awareness of self-medication to manage trauma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 Consider training in trusted adult approach (e.g. AMBIT)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E43A3E-8708-4F54-BDEF-666D803707B6}"/>
              </a:ext>
            </a:extLst>
          </p:cNvPr>
          <p:cNvSpPr txBox="1"/>
          <p:nvPr/>
        </p:nvSpPr>
        <p:spPr>
          <a:xfrm>
            <a:off x="208094" y="484878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Practice Improvements</a:t>
            </a:r>
          </a:p>
        </p:txBody>
      </p:sp>
    </p:spTree>
    <p:extLst>
      <p:ext uri="{BB962C8B-B14F-4D97-AF65-F5344CB8AC3E}">
        <p14:creationId xmlns:p14="http://schemas.microsoft.com/office/powerpoint/2010/main" val="137343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EE7CBB4CF96B46914B189212345B75" ma:contentTypeVersion="12" ma:contentTypeDescription="Create a new document." ma:contentTypeScope="" ma:versionID="1764d7bb550cc9084c3ee8546fe31fbc">
  <xsd:schema xmlns:xsd="http://www.w3.org/2001/XMLSchema" xmlns:xs="http://www.w3.org/2001/XMLSchema" xmlns:p="http://schemas.microsoft.com/office/2006/metadata/properties" xmlns:ns2="a785ad58-1d57-4f8a-aa71-77170459bd0d" xmlns:ns3="f83acf73-3e46-4192-8c02-d24af7814607" xmlns:ns4="1ac5e5f3-4286-431a-b2f6-40db626cee98" targetNamespace="http://schemas.microsoft.com/office/2006/metadata/properties" ma:root="true" ma:fieldsID="2d04abc70e878cfd82bbc5a08628341b" ns2:_="" ns3:_="" ns4:_="">
    <xsd:import namespace="a785ad58-1d57-4f8a-aa71-77170459bd0d"/>
    <xsd:import namespace="f83acf73-3e46-4192-8c02-d24af7814607"/>
    <xsd:import namespace="1ac5e5f3-4286-431a-b2f6-40db626cee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5ad58-1d57-4f8a-aa71-77170459b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_x0024_Resources_x003a_core_x002c_SharedWithFieldDisplayName_x003b_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acf73-3e46-4192-8c02-d24af78146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5e5f3-4286-431a-b2f6-40db626cee9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85ad58-1d57-4f8a-aa71-77170459bd0d">
      <UserInfo>
        <DisplayName>Una McCarthy</DisplayName>
        <AccountId>170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5F9C942-4245-4F86-94A4-E3B9FFF4B1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5ad58-1d57-4f8a-aa71-77170459bd0d"/>
    <ds:schemaRef ds:uri="f83acf73-3e46-4192-8c02-d24af7814607"/>
    <ds:schemaRef ds:uri="1ac5e5f3-4286-431a-b2f6-40db626ce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7D63E0-179A-4EE0-B979-627CB03D99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85EBBA-0DA2-464D-A63F-083554DC6E8B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1ac5e5f3-4286-431a-b2f6-40db626cee98"/>
    <ds:schemaRef ds:uri="f83acf73-3e46-4192-8c02-d24af7814607"/>
    <ds:schemaRef ds:uri="a785ad58-1d57-4f8a-aa71-77170459bd0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647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Learning from Reviews – "Eddie"  February 2021</vt:lpstr>
      <vt:lpstr> Learning from Reviews – "Eddie"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Thomas</dc:creator>
  <cp:lastModifiedBy>Maisie Davies</cp:lastModifiedBy>
  <cp:revision>400</cp:revision>
  <cp:lastPrinted>2019-04-10T10:16:24Z</cp:lastPrinted>
  <dcterms:created xsi:type="dcterms:W3CDTF">2019-04-10T10:15:38Z</dcterms:created>
  <dcterms:modified xsi:type="dcterms:W3CDTF">2021-11-08T10:40:47Z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0x0101006AEE7CBB4CF96B46914B189212345B75</vt:lpwstr>
  </property>
  <property fmtid="{D5CDD505-2E9C-101B-9397-08002B2CF9AE}" pid="3" name="Order">
    <vt:r8>22800</vt:r8>
  </property>
</Properties>
</file>