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9" r:id="rId5"/>
    <p:sldId id="261" r:id="rId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EE70DC-90EF-209F-BF20-149F1D6FB133}" v="1003" dt="2021-02-17T18:33:48.241"/>
    <p1510:client id="{70FC3A41-CFE9-A467-093D-BB82DC5D8561}" v="1" dt="2021-02-17T18:35:11.619"/>
    <p1510:client id="{CDADA6BF-3677-66E9-3274-49BA7642A790}" v="6" dt="2021-07-29T16:44:22.0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564"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isie Davies" userId="S::maisie.davies@merton.gov.uk::fe14b35f-b1ff-413e-b797-b5ba769d4ca2" providerId="AD" clId="Web-{CDADA6BF-3677-66E9-3274-49BA7642A790}"/>
    <pc:docChg chg="modSld">
      <pc:chgData name="Maisie Davies" userId="S::maisie.davies@merton.gov.uk::fe14b35f-b1ff-413e-b797-b5ba769d4ca2" providerId="AD" clId="Web-{CDADA6BF-3677-66E9-3274-49BA7642A790}" dt="2021-07-29T16:44:21.552" v="4" actId="20577"/>
      <pc:docMkLst>
        <pc:docMk/>
      </pc:docMkLst>
      <pc:sldChg chg="modSp">
        <pc:chgData name="Maisie Davies" userId="S::maisie.davies@merton.gov.uk::fe14b35f-b1ff-413e-b797-b5ba769d4ca2" providerId="AD" clId="Web-{CDADA6BF-3677-66E9-3274-49BA7642A790}" dt="2021-07-29T16:44:14.521" v="2" actId="20577"/>
        <pc:sldMkLst>
          <pc:docMk/>
          <pc:sldMk cId="1882671092" sldId="259"/>
        </pc:sldMkLst>
        <pc:spChg chg="mod">
          <ac:chgData name="Maisie Davies" userId="S::maisie.davies@merton.gov.uk::fe14b35f-b1ff-413e-b797-b5ba769d4ca2" providerId="AD" clId="Web-{CDADA6BF-3677-66E9-3274-49BA7642A790}" dt="2021-07-29T16:44:14.521" v="2" actId="20577"/>
          <ac:spMkLst>
            <pc:docMk/>
            <pc:sldMk cId="1882671092" sldId="259"/>
            <ac:spMk id="18" creationId="{6B1F1DDA-3A97-4F90-8BCF-899F470BCAE8}"/>
          </ac:spMkLst>
        </pc:spChg>
      </pc:sldChg>
      <pc:sldChg chg="modSp">
        <pc:chgData name="Maisie Davies" userId="S::maisie.davies@merton.gov.uk::fe14b35f-b1ff-413e-b797-b5ba769d4ca2" providerId="AD" clId="Web-{CDADA6BF-3677-66E9-3274-49BA7642A790}" dt="2021-07-29T16:44:21.552" v="4" actId="20577"/>
        <pc:sldMkLst>
          <pc:docMk/>
          <pc:sldMk cId="1373430599" sldId="261"/>
        </pc:sldMkLst>
        <pc:spChg chg="mod">
          <ac:chgData name="Maisie Davies" userId="S::maisie.davies@merton.gov.uk::fe14b35f-b1ff-413e-b797-b5ba769d4ca2" providerId="AD" clId="Web-{CDADA6BF-3677-66E9-3274-49BA7642A790}" dt="2021-07-29T16:44:21.552" v="4" actId="20577"/>
          <ac:spMkLst>
            <pc:docMk/>
            <pc:sldMk cId="1373430599" sldId="261"/>
            <ac:spMk id="25" creationId="{6C5C309C-DDCB-4563-ADEF-AA6922564946}"/>
          </ac:spMkLst>
        </pc:spChg>
      </pc:sldChg>
    </pc:docChg>
  </pc:docChgLst>
  <pc:docChgLst>
    <pc:chgData name="Elizabeth Freer" userId="S::elizabeth.freer@merton.gov.uk::c8ecaf9d-ca1d-4b87-9140-955889c61371" providerId="AD" clId="Web-{70FC3A41-CFE9-A467-093D-BB82DC5D8561}"/>
    <pc:docChg chg="delSld">
      <pc:chgData name="Elizabeth Freer" userId="S::elizabeth.freer@merton.gov.uk::c8ecaf9d-ca1d-4b87-9140-955889c61371" providerId="AD" clId="Web-{70FC3A41-CFE9-A467-093D-BB82DC5D8561}" dt="2021-02-17T18:35:11.619" v="0"/>
      <pc:docMkLst>
        <pc:docMk/>
      </pc:docMkLst>
      <pc:sldChg chg="del">
        <pc:chgData name="Elizabeth Freer" userId="S::elizabeth.freer@merton.gov.uk::c8ecaf9d-ca1d-4b87-9140-955889c61371" providerId="AD" clId="Web-{70FC3A41-CFE9-A467-093D-BB82DC5D8561}" dt="2021-02-17T18:35:11.619" v="0"/>
        <pc:sldMkLst>
          <pc:docMk/>
          <pc:sldMk cId="250402452" sldId="25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473E14A-6488-4402-9343-43FB1270971D}" type="datetimeFigureOut">
              <a:rPr lang="en-US" smtClean="0"/>
              <a:t>8/31/2021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875CE5-EC36-4A22-B96E-5F928D10D76B}" type="slidenum">
              <a:rPr lang="en-US" smtClean="0"/>
              <a:t>‹#›</a:t>
            </a:fld>
            <a:endParaRPr lang="en-US" dirty="0"/>
          </a:p>
        </p:txBody>
      </p:sp>
    </p:spTree>
    <p:extLst>
      <p:ext uri="{BB962C8B-B14F-4D97-AF65-F5344CB8AC3E}">
        <p14:creationId xmlns:p14="http://schemas.microsoft.com/office/powerpoint/2010/main" val="1555022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73E14A-6488-4402-9343-43FB1270971D}" type="datetimeFigureOut">
              <a:rPr lang="en-US" smtClean="0"/>
              <a:t>8/31/2021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875CE5-EC36-4A22-B96E-5F928D10D76B}" type="slidenum">
              <a:rPr lang="en-US" smtClean="0"/>
              <a:t>‹#›</a:t>
            </a:fld>
            <a:endParaRPr lang="en-US" dirty="0"/>
          </a:p>
        </p:txBody>
      </p:sp>
    </p:spTree>
    <p:extLst>
      <p:ext uri="{BB962C8B-B14F-4D97-AF65-F5344CB8AC3E}">
        <p14:creationId xmlns:p14="http://schemas.microsoft.com/office/powerpoint/2010/main" val="1951452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73E14A-6488-4402-9343-43FB1270971D}" type="datetimeFigureOut">
              <a:rPr lang="en-US" smtClean="0"/>
              <a:t>8/31/2021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875CE5-EC36-4A22-B96E-5F928D10D76B}" type="slidenum">
              <a:rPr lang="en-US" smtClean="0"/>
              <a:t>‹#›</a:t>
            </a:fld>
            <a:endParaRPr lang="en-US" dirty="0"/>
          </a:p>
        </p:txBody>
      </p:sp>
    </p:spTree>
    <p:extLst>
      <p:ext uri="{BB962C8B-B14F-4D97-AF65-F5344CB8AC3E}">
        <p14:creationId xmlns:p14="http://schemas.microsoft.com/office/powerpoint/2010/main" val="1631383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73E14A-6488-4402-9343-43FB1270971D}" type="datetimeFigureOut">
              <a:rPr lang="en-US" smtClean="0"/>
              <a:t>8/31/2021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875CE5-EC36-4A22-B96E-5F928D10D76B}" type="slidenum">
              <a:rPr lang="en-US" smtClean="0"/>
              <a:t>‹#›</a:t>
            </a:fld>
            <a:endParaRPr lang="en-US" dirty="0"/>
          </a:p>
        </p:txBody>
      </p:sp>
    </p:spTree>
    <p:extLst>
      <p:ext uri="{BB962C8B-B14F-4D97-AF65-F5344CB8AC3E}">
        <p14:creationId xmlns:p14="http://schemas.microsoft.com/office/powerpoint/2010/main" val="3092927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473E14A-6488-4402-9343-43FB1270971D}" type="datetimeFigureOut">
              <a:rPr lang="en-US" smtClean="0"/>
              <a:t>8/31/2021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875CE5-EC36-4A22-B96E-5F928D10D76B}" type="slidenum">
              <a:rPr lang="en-US" smtClean="0"/>
              <a:t>‹#›</a:t>
            </a:fld>
            <a:endParaRPr lang="en-US" dirty="0"/>
          </a:p>
        </p:txBody>
      </p:sp>
    </p:spTree>
    <p:extLst>
      <p:ext uri="{BB962C8B-B14F-4D97-AF65-F5344CB8AC3E}">
        <p14:creationId xmlns:p14="http://schemas.microsoft.com/office/powerpoint/2010/main" val="1092048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473E14A-6488-4402-9343-43FB1270971D}" type="datetimeFigureOut">
              <a:rPr lang="en-US" smtClean="0"/>
              <a:t>8/31/2021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875CE5-EC36-4A22-B96E-5F928D10D76B}" type="slidenum">
              <a:rPr lang="en-US" smtClean="0"/>
              <a:t>‹#›</a:t>
            </a:fld>
            <a:endParaRPr lang="en-US" dirty="0"/>
          </a:p>
        </p:txBody>
      </p:sp>
    </p:spTree>
    <p:extLst>
      <p:ext uri="{BB962C8B-B14F-4D97-AF65-F5344CB8AC3E}">
        <p14:creationId xmlns:p14="http://schemas.microsoft.com/office/powerpoint/2010/main" val="2230235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473E14A-6488-4402-9343-43FB1270971D}" type="datetimeFigureOut">
              <a:rPr lang="en-US" smtClean="0"/>
              <a:t>8/31/2021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875CE5-EC36-4A22-B96E-5F928D10D76B}" type="slidenum">
              <a:rPr lang="en-US" smtClean="0"/>
              <a:t>‹#›</a:t>
            </a:fld>
            <a:endParaRPr lang="en-US" dirty="0"/>
          </a:p>
        </p:txBody>
      </p:sp>
    </p:spTree>
    <p:extLst>
      <p:ext uri="{BB962C8B-B14F-4D97-AF65-F5344CB8AC3E}">
        <p14:creationId xmlns:p14="http://schemas.microsoft.com/office/powerpoint/2010/main" val="1782179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473E14A-6488-4402-9343-43FB1270971D}" type="datetimeFigureOut">
              <a:rPr lang="en-US" smtClean="0"/>
              <a:t>8/31/2021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875CE5-EC36-4A22-B96E-5F928D10D76B}" type="slidenum">
              <a:rPr lang="en-US" smtClean="0"/>
              <a:t>‹#›</a:t>
            </a:fld>
            <a:endParaRPr lang="en-US" dirty="0"/>
          </a:p>
        </p:txBody>
      </p:sp>
    </p:spTree>
    <p:extLst>
      <p:ext uri="{BB962C8B-B14F-4D97-AF65-F5344CB8AC3E}">
        <p14:creationId xmlns:p14="http://schemas.microsoft.com/office/powerpoint/2010/main" val="4120058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73E14A-6488-4402-9343-43FB1270971D}" type="datetimeFigureOut">
              <a:rPr lang="en-US" smtClean="0"/>
              <a:t>8/31/2021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875CE5-EC36-4A22-B96E-5F928D10D76B}" type="slidenum">
              <a:rPr lang="en-US" smtClean="0"/>
              <a:t>‹#›</a:t>
            </a:fld>
            <a:endParaRPr lang="en-US" dirty="0"/>
          </a:p>
        </p:txBody>
      </p:sp>
    </p:spTree>
    <p:extLst>
      <p:ext uri="{BB962C8B-B14F-4D97-AF65-F5344CB8AC3E}">
        <p14:creationId xmlns:p14="http://schemas.microsoft.com/office/powerpoint/2010/main" val="3365166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473E14A-6488-4402-9343-43FB1270971D}" type="datetimeFigureOut">
              <a:rPr lang="en-US" smtClean="0"/>
              <a:t>8/31/2021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875CE5-EC36-4A22-B96E-5F928D10D76B}" type="slidenum">
              <a:rPr lang="en-US" smtClean="0"/>
              <a:t>‹#›</a:t>
            </a:fld>
            <a:endParaRPr lang="en-US" dirty="0"/>
          </a:p>
        </p:txBody>
      </p:sp>
    </p:spTree>
    <p:extLst>
      <p:ext uri="{BB962C8B-B14F-4D97-AF65-F5344CB8AC3E}">
        <p14:creationId xmlns:p14="http://schemas.microsoft.com/office/powerpoint/2010/main" val="1910619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473E14A-6488-4402-9343-43FB1270971D}" type="datetimeFigureOut">
              <a:rPr lang="en-US" smtClean="0"/>
              <a:t>8/31/2021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875CE5-EC36-4A22-B96E-5F928D10D76B}" type="slidenum">
              <a:rPr lang="en-US" smtClean="0"/>
              <a:t>‹#›</a:t>
            </a:fld>
            <a:endParaRPr lang="en-US" dirty="0"/>
          </a:p>
        </p:txBody>
      </p:sp>
    </p:spTree>
    <p:extLst>
      <p:ext uri="{BB962C8B-B14F-4D97-AF65-F5344CB8AC3E}">
        <p14:creationId xmlns:p14="http://schemas.microsoft.com/office/powerpoint/2010/main" val="61345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73E14A-6488-4402-9343-43FB1270971D}" type="datetimeFigureOut">
              <a:rPr lang="en-US" smtClean="0"/>
              <a:t>8/31/2021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875CE5-EC36-4A22-B96E-5F928D10D76B}" type="slidenum">
              <a:rPr lang="en-US" smtClean="0"/>
              <a:t>‹#›</a:t>
            </a:fld>
            <a:endParaRPr lang="en-US" dirty="0"/>
          </a:p>
        </p:txBody>
      </p:sp>
    </p:spTree>
    <p:extLst>
      <p:ext uri="{BB962C8B-B14F-4D97-AF65-F5344CB8AC3E}">
        <p14:creationId xmlns:p14="http://schemas.microsoft.com/office/powerpoint/2010/main" val="58188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www.iriss.org.uk/resources/insights/good-practice-fathers-children-and-family-services" TargetMode="External"/><Relationship Id="rId5" Type="http://schemas.openxmlformats.org/officeDocument/2006/relationships/hyperlink" Target="https://clch.nhs.uk/application/files/6515/9256/7900/ICON_LEAFLET_2020.pdf" TargetMode="External"/><Relationship Id="rId4" Type="http://schemas.openxmlformats.org/officeDocument/2006/relationships/hyperlink" Target="https://clch.nhs.uk/services/new-baby-and-parent-resour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B7792-1E71-47EC-B422-700A443C3A07}"/>
              </a:ext>
            </a:extLst>
          </p:cNvPr>
          <p:cNvSpPr>
            <a:spLocks noGrp="1"/>
          </p:cNvSpPr>
          <p:nvPr>
            <p:ph type="title"/>
          </p:nvPr>
        </p:nvSpPr>
        <p:spPr>
          <a:xfrm>
            <a:off x="708674" y="132849"/>
            <a:ext cx="7474172" cy="1325563"/>
          </a:xfrm>
        </p:spPr>
        <p:txBody>
          <a:bodyPr>
            <a:normAutofit fontScale="90000"/>
          </a:bodyPr>
          <a:lstStyle/>
          <a:p>
            <a:pPr algn="ctr"/>
            <a:r>
              <a:rPr lang="en-US" sz="3600" b="1" dirty="0">
                <a:cs typeface="Calibri Light"/>
              </a:rPr>
              <a:t/>
            </a:r>
            <a:br>
              <a:rPr lang="en-US" sz="3600" b="1" dirty="0">
                <a:cs typeface="Calibri Light"/>
              </a:rPr>
            </a:br>
            <a:r>
              <a:rPr lang="en-US" sz="3600" b="1" dirty="0">
                <a:cs typeface="Calibri Light"/>
              </a:rPr>
              <a:t>Learning from Reviews – Baby Grace</a:t>
            </a:r>
            <a:br>
              <a:rPr lang="en-US" sz="3600" b="1" dirty="0">
                <a:cs typeface="Calibri Light"/>
              </a:rPr>
            </a:br>
            <a:r>
              <a:rPr lang="en-US" sz="3600" b="1" dirty="0">
                <a:cs typeface="Calibri Light"/>
              </a:rPr>
              <a:t/>
            </a:r>
            <a:br>
              <a:rPr lang="en-US" sz="3600" b="1" dirty="0">
                <a:cs typeface="Calibri Light"/>
              </a:rPr>
            </a:br>
            <a:r>
              <a:rPr lang="en-US" sz="3600" b="1" dirty="0">
                <a:cs typeface="Calibri Light"/>
              </a:rPr>
              <a:t/>
            </a:r>
            <a:br>
              <a:rPr lang="en-US" sz="3600" b="1" dirty="0">
                <a:cs typeface="Calibri Light"/>
              </a:rPr>
            </a:br>
            <a:r>
              <a:rPr lang="en-US" sz="3600" b="1" dirty="0">
                <a:cs typeface="Calibri Light"/>
              </a:rPr>
              <a:t>February 2021</a:t>
            </a: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5447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8550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4" descr="Graphical user interface, text&#10;&#10;Description automatically generated">
            <a:extLst>
              <a:ext uri="{FF2B5EF4-FFF2-40B4-BE49-F238E27FC236}">
                <a16:creationId xmlns:a16="http://schemas.microsoft.com/office/drawing/2014/main" id="{126B8744-4730-4767-98EE-BF5183C3EA0C}"/>
              </a:ext>
            </a:extLst>
          </p:cNvPr>
          <p:cNvPicPr>
            <a:picLocks noGrp="1" noChangeAspect="1"/>
          </p:cNvPicPr>
          <p:nvPr>
            <p:ph idx="1"/>
          </p:nvPr>
        </p:nvPicPr>
        <p:blipFill>
          <a:blip r:embed="rId2"/>
          <a:stretch>
            <a:fillRect/>
          </a:stretch>
        </p:blipFill>
        <p:spPr>
          <a:xfrm>
            <a:off x="9254442" y="3146551"/>
            <a:ext cx="1462088" cy="564897"/>
          </a:xfrm>
          <a:prstGeom prst="rect">
            <a:avLst/>
          </a:prstGeom>
        </p:spPr>
      </p:pic>
      <p:pic>
        <p:nvPicPr>
          <p:cNvPr id="16" name="Picture 15" descr="A picture containing text, clipart, businesscard&#10;&#10;Description automatically generated">
            <a:extLst>
              <a:ext uri="{FF2B5EF4-FFF2-40B4-BE49-F238E27FC236}">
                <a16:creationId xmlns:a16="http://schemas.microsoft.com/office/drawing/2014/main" id="{EEFC0892-8BAC-40F3-AD81-8300676A239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182846" y="1433"/>
            <a:ext cx="1875561" cy="2346004"/>
          </a:xfrm>
          <a:prstGeom prst="rect">
            <a:avLst/>
          </a:prstGeom>
          <a:noFill/>
        </p:spPr>
      </p:pic>
      <p:sp>
        <p:nvSpPr>
          <p:cNvPr id="18" name="Rectangle: Rounded Corners 17">
            <a:extLst>
              <a:ext uri="{FF2B5EF4-FFF2-40B4-BE49-F238E27FC236}">
                <a16:creationId xmlns:a16="http://schemas.microsoft.com/office/drawing/2014/main" id="{6B1F1DDA-3A97-4F90-8BCF-899F470BCAE8}"/>
              </a:ext>
            </a:extLst>
          </p:cNvPr>
          <p:cNvSpPr/>
          <p:nvPr/>
        </p:nvSpPr>
        <p:spPr>
          <a:xfrm>
            <a:off x="178295" y="741191"/>
            <a:ext cx="8227755" cy="1590110"/>
          </a:xfrm>
          <a:prstGeom prst="roundRect">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GB" sz="1400" b="1" dirty="0"/>
          </a:p>
          <a:p>
            <a:endParaRPr lang="en-GB" sz="1400" b="1" dirty="0"/>
          </a:p>
          <a:p>
            <a:r>
              <a:rPr lang="en-GB" sz="1400" b="1" dirty="0"/>
              <a:t>Baby Grace died in 2017, aged one month. The investigation into her death showed that she had shaken on three separate occasions and had 27 fractures.  In 2019 Baby Grace’s parents were charged with her murder. In November 2020, both parents were found not guilty of murder, but both were convicted of causing or allowing the death of a child. </a:t>
            </a:r>
          </a:p>
          <a:p>
            <a:r>
              <a:rPr lang="en-GB" sz="1400" b="1" dirty="0"/>
              <a:t>The Merton Safeguarding Children Partnership (MSCP) commissioned a Local Child Safeguarding Practice Review (LCSPR) into Baby Grace’s death.  While the LSCPR established professionals could not have predicted Baby Grace’s death, there was  learning for the agencies involved.</a:t>
            </a:r>
          </a:p>
          <a:p>
            <a:endParaRPr lang="en-GB" sz="1400" dirty="0"/>
          </a:p>
          <a:p>
            <a:endParaRPr lang="en-GB" sz="1400" dirty="0"/>
          </a:p>
        </p:txBody>
      </p:sp>
      <p:sp>
        <p:nvSpPr>
          <p:cNvPr id="20" name="Rectangle: Rounded Corners 19">
            <a:extLst>
              <a:ext uri="{FF2B5EF4-FFF2-40B4-BE49-F238E27FC236}">
                <a16:creationId xmlns:a16="http://schemas.microsoft.com/office/drawing/2014/main" id="{F058F7D6-7078-4D3C-BD68-00E3C512F9E0}"/>
              </a:ext>
            </a:extLst>
          </p:cNvPr>
          <p:cNvSpPr/>
          <p:nvPr/>
        </p:nvSpPr>
        <p:spPr>
          <a:xfrm>
            <a:off x="178295" y="2466090"/>
            <a:ext cx="8227755" cy="894506"/>
          </a:xfrm>
          <a:prstGeom prst="round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GB" sz="1400" b="1" dirty="0"/>
              <a:t>A number of health professionals were involved with Baby Grace’s parents during the antenatal and postnatal period, including midwives, the mother’s GP and  a health visitor. However the review identified that  professionals knew little about  Baby Graces father. </a:t>
            </a:r>
          </a:p>
        </p:txBody>
      </p:sp>
      <p:sp>
        <p:nvSpPr>
          <p:cNvPr id="21" name="Rectangle: Rounded Corners 20">
            <a:extLst>
              <a:ext uri="{FF2B5EF4-FFF2-40B4-BE49-F238E27FC236}">
                <a16:creationId xmlns:a16="http://schemas.microsoft.com/office/drawing/2014/main" id="{B9E8AAB9-E55A-467F-83F9-1A4CD1740ED9}"/>
              </a:ext>
            </a:extLst>
          </p:cNvPr>
          <p:cNvSpPr/>
          <p:nvPr/>
        </p:nvSpPr>
        <p:spPr>
          <a:xfrm>
            <a:off x="144133" y="3632661"/>
            <a:ext cx="8296078" cy="1203560"/>
          </a:xfrm>
          <a:prstGeom prst="round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lvl="1"/>
            <a:endParaRPr lang="en-US" sz="1400" b="1" dirty="0">
              <a:cs typeface="Calibri"/>
            </a:endParaRPr>
          </a:p>
          <a:p>
            <a:pPr marL="0" lvl="1"/>
            <a:endParaRPr lang="en-US" sz="1200" b="1" dirty="0">
              <a:cs typeface="Calibri"/>
            </a:endParaRPr>
          </a:p>
          <a:p>
            <a:pPr marL="0" lvl="1"/>
            <a:endParaRPr lang="en-US" sz="1400" b="1" dirty="0">
              <a:cs typeface="Calibri"/>
            </a:endParaRPr>
          </a:p>
          <a:p>
            <a:pPr marL="0" lvl="1"/>
            <a:endParaRPr lang="en-US" sz="1400" b="1" dirty="0">
              <a:cs typeface="Calibri"/>
            </a:endParaRPr>
          </a:p>
          <a:p>
            <a:pPr marL="0" lvl="1"/>
            <a:r>
              <a:rPr lang="en-US" sz="1400" b="1" dirty="0">
                <a:cs typeface="Calibri"/>
              </a:rPr>
              <a:t>The timeframe for the LCSP was from during the mother’s pregnancy until Baby Grace’s death. The review found that Baby Grace’s mother engaged with the midwives, GP and health visitor. </a:t>
            </a:r>
            <a:r>
              <a:rPr lang="en-GB" sz="1400" dirty="0"/>
              <a:t>Grace and her parents were assessed as requiring only universal services.  From the information that was available to the practitioners at the time this was the correct assessment.  </a:t>
            </a:r>
          </a:p>
          <a:p>
            <a:pPr marL="0" lvl="1"/>
            <a:r>
              <a:rPr lang="en-GB" sz="1400" dirty="0"/>
              <a:t>A member of the National Panel attended the practitioner focus group</a:t>
            </a:r>
          </a:p>
          <a:p>
            <a:endParaRPr lang="en-US" sz="1400" b="1" dirty="0">
              <a:cs typeface="Calibri"/>
            </a:endParaRPr>
          </a:p>
          <a:p>
            <a:endParaRPr lang="en-US" sz="1400" b="1" dirty="0">
              <a:cs typeface="Calibri"/>
            </a:endParaRPr>
          </a:p>
          <a:p>
            <a:endParaRPr lang="en-US" sz="1400" b="1" dirty="0">
              <a:cs typeface="Calibri"/>
            </a:endParaRPr>
          </a:p>
          <a:p>
            <a:endParaRPr lang="en-US" sz="1400" b="1" dirty="0">
              <a:cs typeface="Calibri"/>
            </a:endParaRPr>
          </a:p>
        </p:txBody>
      </p:sp>
      <p:sp>
        <p:nvSpPr>
          <p:cNvPr id="5" name="TextBox 4">
            <a:extLst>
              <a:ext uri="{FF2B5EF4-FFF2-40B4-BE49-F238E27FC236}">
                <a16:creationId xmlns:a16="http://schemas.microsoft.com/office/drawing/2014/main" id="{51E43A3E-8708-4F54-BDEF-666D803707B6}"/>
              </a:ext>
            </a:extLst>
          </p:cNvPr>
          <p:cNvSpPr txBox="1"/>
          <p:nvPr/>
        </p:nvSpPr>
        <p:spPr>
          <a:xfrm>
            <a:off x="350258" y="3263329"/>
            <a:ext cx="273006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b="1" dirty="0"/>
              <a:t>Themes</a:t>
            </a:r>
          </a:p>
        </p:txBody>
      </p:sp>
      <p:sp>
        <p:nvSpPr>
          <p:cNvPr id="6" name="TextBox 5">
            <a:extLst>
              <a:ext uri="{FF2B5EF4-FFF2-40B4-BE49-F238E27FC236}">
                <a16:creationId xmlns:a16="http://schemas.microsoft.com/office/drawing/2014/main" id="{C2B1CA41-13F4-4604-83A3-3B575BEBF9BD}"/>
              </a:ext>
            </a:extLst>
          </p:cNvPr>
          <p:cNvSpPr txBox="1"/>
          <p:nvPr/>
        </p:nvSpPr>
        <p:spPr>
          <a:xfrm>
            <a:off x="144791" y="371859"/>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b="1" dirty="0"/>
              <a:t>Summary</a:t>
            </a:r>
          </a:p>
        </p:txBody>
      </p:sp>
      <p:sp>
        <p:nvSpPr>
          <p:cNvPr id="13" name="Rectangle: Rounded Corners 21">
            <a:extLst>
              <a:ext uri="{FF2B5EF4-FFF2-40B4-BE49-F238E27FC236}">
                <a16:creationId xmlns:a16="http://schemas.microsoft.com/office/drawing/2014/main" id="{DF20DA15-706F-47C8-AC5A-83496B2EF850}"/>
              </a:ext>
            </a:extLst>
          </p:cNvPr>
          <p:cNvSpPr/>
          <p:nvPr/>
        </p:nvSpPr>
        <p:spPr>
          <a:xfrm>
            <a:off x="144133" y="4946777"/>
            <a:ext cx="8296078" cy="1730950"/>
          </a:xfrm>
          <a:prstGeom prst="round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lvl="1"/>
            <a:r>
              <a:rPr lang="en-GB" sz="1400" b="1" dirty="0"/>
              <a:t>What was known about Baby Grace? </a:t>
            </a:r>
          </a:p>
          <a:p>
            <a:pPr marL="742950" lvl="1" indent="-285750">
              <a:buFont typeface="Arial" panose="020B0604020202020204" pitchFamily="34" charset="0"/>
              <a:buChar char="•"/>
            </a:pPr>
            <a:r>
              <a:rPr lang="en-GB" sz="1400" dirty="0"/>
              <a:t>She was said to be a very wanted child and her father was present at her birth  </a:t>
            </a:r>
          </a:p>
          <a:p>
            <a:pPr marL="742950" lvl="1" indent="-285750">
              <a:buFont typeface="Arial" panose="020B0604020202020204" pitchFamily="34" charset="0"/>
              <a:buChar char="•"/>
            </a:pPr>
            <a:r>
              <a:rPr lang="en-GB" sz="1400" dirty="0"/>
              <a:t>She was born healthy, with no disabilities., but was  slow to gain weight in the first  2 weeks </a:t>
            </a:r>
          </a:p>
          <a:p>
            <a:pPr marL="742950" lvl="1" indent="-285750">
              <a:buFont typeface="Arial" panose="020B0604020202020204" pitchFamily="34" charset="0"/>
              <a:buChar char="•"/>
            </a:pPr>
            <a:r>
              <a:rPr lang="en-GB" sz="1400" dirty="0"/>
              <a:t>She was the first baby to her mother but the third baby to her father</a:t>
            </a:r>
          </a:p>
          <a:p>
            <a:pPr marL="742950" lvl="1" indent="-285750">
              <a:buFont typeface="Arial" panose="020B0604020202020204" pitchFamily="34" charset="0"/>
              <a:buChar char="•"/>
            </a:pPr>
            <a:r>
              <a:rPr lang="en-GB" sz="1400" dirty="0"/>
              <a:t>She had tongue tie  and was initially breast fed  but then had top-ups with formula milk</a:t>
            </a:r>
          </a:p>
          <a:p>
            <a:pPr marL="742950" lvl="1" indent="-285750">
              <a:buFont typeface="Arial" panose="020B0604020202020204" pitchFamily="34" charset="0"/>
              <a:buChar char="•"/>
            </a:pPr>
            <a:r>
              <a:rPr lang="en-GB" sz="1400" dirty="0"/>
              <a:t>She was seen by a GP when 3 weeks old with a sticky eye.</a:t>
            </a:r>
          </a:p>
          <a:p>
            <a:pPr marL="742950" lvl="1" indent="-285750">
              <a:buFont typeface="Arial" panose="020B0604020202020204" pitchFamily="34" charset="0"/>
              <a:buChar char="•"/>
            </a:pPr>
            <a:r>
              <a:rPr lang="en-GB" sz="1400" dirty="0"/>
              <a:t>Professionals had no concerns about her safety or wellbeing.</a:t>
            </a:r>
          </a:p>
        </p:txBody>
      </p:sp>
    </p:spTree>
    <p:extLst>
      <p:ext uri="{BB962C8B-B14F-4D97-AF65-F5344CB8AC3E}">
        <p14:creationId xmlns:p14="http://schemas.microsoft.com/office/powerpoint/2010/main" val="1882671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B7792-1E71-47EC-B422-700A443C3A07}"/>
              </a:ext>
            </a:extLst>
          </p:cNvPr>
          <p:cNvSpPr>
            <a:spLocks noGrp="1"/>
          </p:cNvSpPr>
          <p:nvPr>
            <p:ph type="title"/>
          </p:nvPr>
        </p:nvSpPr>
        <p:spPr>
          <a:xfrm>
            <a:off x="717080" y="118848"/>
            <a:ext cx="7474172" cy="1010253"/>
          </a:xfrm>
        </p:spPr>
        <p:txBody>
          <a:bodyPr>
            <a:normAutofit fontScale="90000"/>
          </a:bodyPr>
          <a:lstStyle/>
          <a:p>
            <a:pPr algn="ctr"/>
            <a:r>
              <a:rPr lang="en-US" sz="3600" b="1" dirty="0">
                <a:cs typeface="Calibri Light"/>
              </a:rPr>
              <a:t/>
            </a:r>
            <a:br>
              <a:rPr lang="en-US" sz="3600" b="1" dirty="0">
                <a:cs typeface="Calibri Light"/>
              </a:rPr>
            </a:br>
            <a:r>
              <a:rPr lang="en-US" sz="3600" b="1" dirty="0">
                <a:cs typeface="Calibri Light"/>
              </a:rPr>
              <a:t>Learning from Reviews –Baby Grace</a:t>
            </a:r>
            <a:br>
              <a:rPr lang="en-US" sz="3600" b="1" dirty="0">
                <a:cs typeface="Calibri Light"/>
              </a:rPr>
            </a:br>
            <a:endParaRPr lang="en-US" sz="3600" b="1" dirty="0">
              <a:cs typeface="Calibri Light"/>
            </a:endParaRP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5447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8550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4" descr="Graphical user interface, text&#10;&#10;Description automatically generated">
            <a:extLst>
              <a:ext uri="{FF2B5EF4-FFF2-40B4-BE49-F238E27FC236}">
                <a16:creationId xmlns:a16="http://schemas.microsoft.com/office/drawing/2014/main" id="{126B8744-4730-4767-98EE-BF5183C3EA0C}"/>
              </a:ext>
            </a:extLst>
          </p:cNvPr>
          <p:cNvPicPr>
            <a:picLocks noGrp="1" noChangeAspect="1"/>
          </p:cNvPicPr>
          <p:nvPr>
            <p:ph idx="1"/>
          </p:nvPr>
        </p:nvPicPr>
        <p:blipFill>
          <a:blip r:embed="rId2"/>
          <a:stretch>
            <a:fillRect/>
          </a:stretch>
        </p:blipFill>
        <p:spPr>
          <a:xfrm>
            <a:off x="9254442" y="3146551"/>
            <a:ext cx="1462088" cy="564897"/>
          </a:xfrm>
          <a:prstGeom prst="rect">
            <a:avLst/>
          </a:prstGeom>
        </p:spPr>
      </p:pic>
      <p:pic>
        <p:nvPicPr>
          <p:cNvPr id="16" name="Picture 15" descr="A picture containing text, clipart, businesscard&#10;&#10;Description automatically generated">
            <a:extLst>
              <a:ext uri="{FF2B5EF4-FFF2-40B4-BE49-F238E27FC236}">
                <a16:creationId xmlns:a16="http://schemas.microsoft.com/office/drawing/2014/main" id="{EEFC0892-8BAC-40F3-AD81-8300676A239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191252" y="85379"/>
            <a:ext cx="1875561" cy="2346004"/>
          </a:xfrm>
          <a:prstGeom prst="rect">
            <a:avLst/>
          </a:prstGeom>
          <a:noFill/>
        </p:spPr>
      </p:pic>
      <p:sp>
        <p:nvSpPr>
          <p:cNvPr id="23" name="Rectangle: Rounded Corners 22">
            <a:extLst>
              <a:ext uri="{FF2B5EF4-FFF2-40B4-BE49-F238E27FC236}">
                <a16:creationId xmlns:a16="http://schemas.microsoft.com/office/drawing/2014/main" id="{DB4F6E79-8B0D-4641-B255-A5AE681F8C9D}"/>
              </a:ext>
            </a:extLst>
          </p:cNvPr>
          <p:cNvSpPr/>
          <p:nvPr/>
        </p:nvSpPr>
        <p:spPr>
          <a:xfrm>
            <a:off x="149898" y="2727602"/>
            <a:ext cx="8154912" cy="1749025"/>
          </a:xfrm>
          <a:prstGeom prst="roundRect">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1400" b="1" dirty="0">
                <a:cs typeface="Calibri" panose="020F0502020204030204"/>
              </a:rPr>
              <a:t>How did  professionals work together to consider risk and need?</a:t>
            </a:r>
          </a:p>
          <a:p>
            <a:pPr marL="285750" lvl="1" indent="-285750">
              <a:buFont typeface="Arial" panose="020B0604020202020204" pitchFamily="34" charset="0"/>
              <a:buChar char="•"/>
            </a:pPr>
            <a:r>
              <a:rPr lang="en-GB" sz="1400" dirty="0"/>
              <a:t>Home visit was undertaken by the community midwife and health visitor on the same day  when Grace was 12 days old, but neither communicated with each other prior to or after the contact. </a:t>
            </a:r>
          </a:p>
          <a:p>
            <a:pPr marL="285750" lvl="1" indent="-285750">
              <a:buFont typeface="Arial" panose="020B0604020202020204" pitchFamily="34" charset="0"/>
              <a:buChar char="•"/>
            </a:pPr>
            <a:r>
              <a:rPr lang="en-GB" sz="1400" dirty="0"/>
              <a:t>The midwife was involved until Grace was 3 weeks old due to slow weight gain. </a:t>
            </a:r>
          </a:p>
          <a:p>
            <a:pPr marL="285750" lvl="1" indent="-285750">
              <a:buFont typeface="Arial" panose="020B0604020202020204" pitchFamily="34" charset="0"/>
              <a:buChar char="•"/>
            </a:pPr>
            <a:r>
              <a:rPr lang="en-GB" sz="1400" dirty="0"/>
              <a:t>Professionals did not actively engage with the father </a:t>
            </a:r>
          </a:p>
          <a:p>
            <a:pPr marL="285750" lvl="1" indent="-285750">
              <a:buFont typeface="Arial" panose="020B0604020202020204" pitchFamily="34" charset="0"/>
              <a:buChar char="•"/>
            </a:pPr>
            <a:r>
              <a:rPr lang="en-GB" sz="1400" dirty="0"/>
              <a:t>The mother separately raised concerns with the GP Practice re: her emotional health due to: work-related stress in pregnancy, her impending divorce and an alleged community dispute and threats. </a:t>
            </a:r>
          </a:p>
          <a:p>
            <a:pPr marL="285750" lvl="1" indent="-285750">
              <a:buFont typeface="Arial" panose="020B0604020202020204" pitchFamily="34" charset="0"/>
              <a:buChar char="•"/>
            </a:pPr>
            <a:endParaRPr lang="en-GB" sz="1400" dirty="0"/>
          </a:p>
        </p:txBody>
      </p:sp>
      <p:sp>
        <p:nvSpPr>
          <p:cNvPr id="24" name="Rectangle: Rounded Corners 23">
            <a:extLst>
              <a:ext uri="{FF2B5EF4-FFF2-40B4-BE49-F238E27FC236}">
                <a16:creationId xmlns:a16="http://schemas.microsoft.com/office/drawing/2014/main" id="{1A94216D-612A-4683-BE58-657C297D8717}"/>
              </a:ext>
            </a:extLst>
          </p:cNvPr>
          <p:cNvSpPr/>
          <p:nvPr/>
        </p:nvSpPr>
        <p:spPr>
          <a:xfrm>
            <a:off x="144791" y="905223"/>
            <a:ext cx="8160019" cy="1555371"/>
          </a:xfrm>
          <a:prstGeom prst="round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en-US" sz="1400" b="1" dirty="0">
                <a:cs typeface="Calibri"/>
              </a:rPr>
              <a:t>What was known about Baby Grace’s parents?</a:t>
            </a:r>
          </a:p>
          <a:p>
            <a:pPr marL="742950" lvl="1" indent="-285750">
              <a:buFont typeface="Arial" panose="020B0604020202020204" pitchFamily="34" charset="0"/>
              <a:buChar char="•"/>
            </a:pPr>
            <a:r>
              <a:rPr lang="en-GB" sz="1400" dirty="0"/>
              <a:t>Baby Grace’s mother had left her husband  to start a new relationship with Grace’s father. </a:t>
            </a:r>
          </a:p>
          <a:p>
            <a:pPr marL="742950" lvl="1" indent="-285750">
              <a:buFont typeface="Arial" panose="020B0604020202020204" pitchFamily="34" charset="0"/>
              <a:buChar char="•"/>
            </a:pPr>
            <a:r>
              <a:rPr lang="en-GB" sz="1400" dirty="0"/>
              <a:t>The parents were living  together in a home owned by Grace’s mother. </a:t>
            </a:r>
          </a:p>
          <a:p>
            <a:pPr marL="742950" lvl="1" indent="-285750">
              <a:buFont typeface="Arial" panose="020B0604020202020204" pitchFamily="34" charset="0"/>
              <a:buChar char="•"/>
            </a:pPr>
            <a:r>
              <a:rPr lang="en-GB" sz="1400" dirty="0"/>
              <a:t>Grace’s mother was economically self-sufficient,. Grace’s father was a self-employed workman. </a:t>
            </a:r>
          </a:p>
          <a:p>
            <a:pPr marL="742950" lvl="1" indent="-285750">
              <a:buFont typeface="Arial" panose="020B0604020202020204" pitchFamily="34" charset="0"/>
              <a:buChar char="•"/>
            </a:pPr>
            <a:r>
              <a:rPr lang="en-GB" sz="1400" dirty="0"/>
              <a:t>Professionals did not enquire about the father’s involvement with his other children </a:t>
            </a:r>
          </a:p>
          <a:p>
            <a:pPr marL="742950" lvl="1" indent="-285750">
              <a:buFont typeface="Arial" panose="020B0604020202020204" pitchFamily="34" charset="0"/>
              <a:buChar char="•"/>
            </a:pPr>
            <a:r>
              <a:rPr lang="en-GB" sz="1400" dirty="0">
                <a:cs typeface="Calibri"/>
              </a:rPr>
              <a:t>Routine enquiry  re: domestic abuse was not consistently asked by all professionals working</a:t>
            </a:r>
          </a:p>
        </p:txBody>
      </p:sp>
      <p:sp>
        <p:nvSpPr>
          <p:cNvPr id="25" name="Rectangle: Rounded Corners 24">
            <a:extLst>
              <a:ext uri="{FF2B5EF4-FFF2-40B4-BE49-F238E27FC236}">
                <a16:creationId xmlns:a16="http://schemas.microsoft.com/office/drawing/2014/main" id="{6C5C309C-DDCB-4563-ADEF-AA6922564946}"/>
              </a:ext>
            </a:extLst>
          </p:cNvPr>
          <p:cNvSpPr/>
          <p:nvPr/>
        </p:nvSpPr>
        <p:spPr>
          <a:xfrm>
            <a:off x="149898" y="4632089"/>
            <a:ext cx="8212975" cy="2051344"/>
          </a:xfrm>
          <a:prstGeom prst="round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US" sz="1400" dirty="0">
              <a:cs typeface="Calibri" panose="020F0502020204030204"/>
            </a:endParaRPr>
          </a:p>
          <a:p>
            <a:r>
              <a:rPr lang="en-US" sz="1400" dirty="0">
                <a:cs typeface="Calibri" panose="020F0502020204030204"/>
              </a:rPr>
              <a:t>Re</a:t>
            </a:r>
          </a:p>
          <a:p>
            <a:endParaRPr lang="en-US" sz="1400" dirty="0">
              <a:cs typeface="Calibri" panose="020F0502020204030204"/>
            </a:endParaRPr>
          </a:p>
          <a:p>
            <a:r>
              <a:rPr lang="en-US" sz="1400" dirty="0">
                <a:cs typeface="Calibri" panose="020F0502020204030204"/>
              </a:rPr>
              <a:t>Recommendations from the LCSPR are:</a:t>
            </a:r>
          </a:p>
          <a:p>
            <a:pPr marL="342900" indent="-342900">
              <a:buFont typeface="+mj-lt"/>
              <a:buAutoNum type="arabicPeriod"/>
            </a:pPr>
            <a:r>
              <a:rPr lang="en-GB" sz="1400" dirty="0"/>
              <a:t>To review the effectiveness of how professionals support parents in responding to crying by babies. </a:t>
            </a:r>
          </a:p>
          <a:p>
            <a:pPr marL="342900" indent="-342900">
              <a:buFont typeface="+mj-lt"/>
              <a:buAutoNum type="arabicPeriod"/>
            </a:pPr>
            <a:r>
              <a:rPr lang="en-GB" sz="1400" b="1" dirty="0"/>
              <a:t>To </a:t>
            </a:r>
            <a:r>
              <a:rPr lang="en-GB" sz="1400" dirty="0"/>
              <a:t>ensure </a:t>
            </a:r>
            <a:r>
              <a:rPr lang="en-GB" sz="1400" dirty="0">
                <a:hlinkClick r:id="rId4"/>
              </a:rPr>
              <a:t>resources used by Health Visitors  </a:t>
            </a:r>
            <a:r>
              <a:rPr lang="en-GB" sz="1400" dirty="0"/>
              <a:t>in relation to </a:t>
            </a:r>
            <a:r>
              <a:rPr lang="en-GB" sz="1400" dirty="0">
                <a:hlinkClick r:id="rId5"/>
              </a:rPr>
              <a:t>crying babies </a:t>
            </a:r>
            <a:r>
              <a:rPr lang="en-GB" sz="1400" dirty="0"/>
              <a:t>is shared across the wider health, social care  and education  network</a:t>
            </a:r>
          </a:p>
          <a:p>
            <a:pPr marL="342900" indent="-342900">
              <a:buFont typeface="+mj-lt"/>
              <a:buAutoNum type="arabicPeriod"/>
            </a:pPr>
            <a:r>
              <a:rPr lang="en-GB" sz="1400" dirty="0"/>
              <a:t>Providers of local Maternity and Health Visiting Services to review the approaches taken to include fathers; e.g. the use of </a:t>
            </a:r>
            <a:r>
              <a:rPr lang="en-GB" sz="1400" dirty="0">
                <a:hlinkClick r:id="rId6"/>
              </a:rPr>
              <a:t>leaflets or other media </a:t>
            </a:r>
            <a:r>
              <a:rPr lang="en-GB" sz="1400" dirty="0"/>
              <a:t>aimed specifically at men. </a:t>
            </a:r>
          </a:p>
          <a:p>
            <a:pPr marL="342900" indent="-342900">
              <a:buFont typeface="+mj-lt"/>
              <a:buAutoNum type="arabicPeriod"/>
            </a:pPr>
            <a:r>
              <a:rPr lang="en-GB" sz="1400" dirty="0"/>
              <a:t>To monitor Midwives’ training  and confidence and competence in using routine enquiry re: domestic abuse</a:t>
            </a:r>
          </a:p>
          <a:p>
            <a:pPr marL="342900" indent="-342900">
              <a:buFont typeface="+mj-lt"/>
              <a:buAutoNum type="arabicPeriod"/>
            </a:pPr>
            <a:endParaRPr lang="en-GB" dirty="0"/>
          </a:p>
          <a:p>
            <a:pPr marL="285750" indent="-285750">
              <a:buFont typeface="Arial" panose="020B0604020202020204" pitchFamily="34" charset="0"/>
              <a:buChar char="•"/>
            </a:pPr>
            <a:endParaRPr lang="en-US" sz="1400" dirty="0">
              <a:cs typeface="Calibri" panose="020F0502020204030204"/>
            </a:endParaRPr>
          </a:p>
          <a:p>
            <a:pPr algn="ctr"/>
            <a:endParaRPr lang="en-US" sz="1400" dirty="0">
              <a:cs typeface="Calibri" panose="020F0502020204030204"/>
            </a:endParaRPr>
          </a:p>
        </p:txBody>
      </p:sp>
      <p:sp>
        <p:nvSpPr>
          <p:cNvPr id="5" name="TextBox 4">
            <a:extLst>
              <a:ext uri="{FF2B5EF4-FFF2-40B4-BE49-F238E27FC236}">
                <a16:creationId xmlns:a16="http://schemas.microsoft.com/office/drawing/2014/main" id="{51E43A3E-8708-4F54-BDEF-666D803707B6}"/>
              </a:ext>
            </a:extLst>
          </p:cNvPr>
          <p:cNvSpPr txBox="1"/>
          <p:nvPr/>
        </p:nvSpPr>
        <p:spPr>
          <a:xfrm>
            <a:off x="1332483" y="-956654"/>
            <a:ext cx="6369851"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400" b="1" dirty="0"/>
          </a:p>
          <a:p>
            <a:r>
              <a:rPr lang="en-US" b="1" dirty="0"/>
              <a:t>Practice Improvements/Recommendations</a:t>
            </a:r>
          </a:p>
        </p:txBody>
      </p:sp>
    </p:spTree>
    <p:extLst>
      <p:ext uri="{BB962C8B-B14F-4D97-AF65-F5344CB8AC3E}">
        <p14:creationId xmlns:p14="http://schemas.microsoft.com/office/powerpoint/2010/main" val="13734305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AEE7CBB4CF96B46914B189212345B75" ma:contentTypeVersion="12" ma:contentTypeDescription="Create a new document." ma:contentTypeScope="" ma:versionID="1764d7bb550cc9084c3ee8546fe31fbc">
  <xsd:schema xmlns:xsd="http://www.w3.org/2001/XMLSchema" xmlns:xs="http://www.w3.org/2001/XMLSchema" xmlns:p="http://schemas.microsoft.com/office/2006/metadata/properties" xmlns:ns2="a785ad58-1d57-4f8a-aa71-77170459bd0d" xmlns:ns3="f83acf73-3e46-4192-8c02-d24af7814607" xmlns:ns4="1ac5e5f3-4286-431a-b2f6-40db626cee98" targetNamespace="http://schemas.microsoft.com/office/2006/metadata/properties" ma:root="true" ma:fieldsID="2d04abc70e878cfd82bbc5a08628341b" ns2:_="" ns3:_="" ns4:_="">
    <xsd:import namespace="a785ad58-1d57-4f8a-aa71-77170459bd0d"/>
    <xsd:import namespace="f83acf73-3e46-4192-8c02-d24af7814607"/>
    <xsd:import namespace="1ac5e5f3-4286-431a-b2f6-40db626cee98"/>
    <xsd:element name="properties">
      <xsd:complexType>
        <xsd:sequence>
          <xsd:element name="documentManagement">
            <xsd:complexType>
              <xsd:all>
                <xsd:element ref="ns2:SharedWithUser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4:SharedWithDetail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85ad58-1d57-4f8a-aa71-77170459bd0d" elementFormDefault="qualified">
    <xsd:import namespace="http://schemas.microsoft.com/office/2006/documentManagement/types"/>
    <xsd:import namespace="http://schemas.microsoft.com/office/infopath/2007/PartnerControls"/>
    <xsd:element name="SharedWithUsers" ma:index="8" nillable="true" ma:displayName="Shared With" ma:internalName="_x0024_Resources_x003a_core_x002c_SharedWithFieldDisplayName_x003b_"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83acf73-3e46-4192-8c02-d24af7814607" elementFormDefault="qualified">
    <xsd:import namespace="http://schemas.microsoft.com/office/2006/documentManagement/types"/>
    <xsd:import namespace="http://schemas.microsoft.com/office/infopath/2007/PartnerControls"/>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c5e5f3-4286-431a-b2f6-40db626cee98" elementFormDefault="qualified">
    <xsd:import namespace="http://schemas.microsoft.com/office/2006/documentManagement/types"/>
    <xsd:import namespace="http://schemas.microsoft.com/office/infopath/2007/PartnerControls"/>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a785ad58-1d57-4f8a-aa71-77170459bd0d">
      <UserInfo>
        <DisplayName>Una McCarthy</DisplayName>
        <AccountId>170</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3C10896-2374-4635-BEFA-CD683B3256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85ad58-1d57-4f8a-aa71-77170459bd0d"/>
    <ds:schemaRef ds:uri="f83acf73-3e46-4192-8c02-d24af7814607"/>
    <ds:schemaRef ds:uri="1ac5e5f3-4286-431a-b2f6-40db626cee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985EBBA-0DA2-464D-A63F-083554DC6E8B}">
  <ds:schemaRefs>
    <ds:schemaRef ds:uri="http://schemas.microsoft.com/office/infopath/2007/PartnerControls"/>
    <ds:schemaRef ds:uri="http://purl.org/dc/elements/1.1/"/>
    <ds:schemaRef ds:uri="http://schemas.microsoft.com/office/2006/documentManagement/types"/>
    <ds:schemaRef ds:uri="http://www.w3.org/XML/1998/namespace"/>
    <ds:schemaRef ds:uri="http://purl.org/dc/dcmitype/"/>
    <ds:schemaRef ds:uri="http://schemas.openxmlformats.org/package/2006/metadata/core-properties"/>
    <ds:schemaRef ds:uri="1ac5e5f3-4286-431a-b2f6-40db626cee98"/>
    <ds:schemaRef ds:uri="http://purl.org/dc/terms/"/>
    <ds:schemaRef ds:uri="f83acf73-3e46-4192-8c02-d24af7814607"/>
    <ds:schemaRef ds:uri="a785ad58-1d57-4f8a-aa71-77170459bd0d"/>
    <ds:schemaRef ds:uri="http://schemas.microsoft.com/office/2006/metadata/properties"/>
  </ds:schemaRefs>
</ds:datastoreItem>
</file>

<file path=customXml/itemProps3.xml><?xml version="1.0" encoding="utf-8"?>
<ds:datastoreItem xmlns:ds="http://schemas.openxmlformats.org/officeDocument/2006/customXml" ds:itemID="{7C7D63E0-179A-4EE0-B979-627CB03D992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216</TotalTime>
  <Words>630</Words>
  <Application>Microsoft Office PowerPoint</Application>
  <PresentationFormat>Widescreen</PresentationFormat>
  <Paragraphs>46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 Learning from Reviews – Baby Grace   February 2021</vt:lpstr>
      <vt:lpstr> Learning from Reviews –Baby Grace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Carla Thomas</dc:creator>
  <cp:lastModifiedBy>Dominic Mackie</cp:lastModifiedBy>
  <cp:revision>388</cp:revision>
  <cp:lastPrinted>2019-04-10T10:16:24Z</cp:lastPrinted>
  <dcterms:created xsi:type="dcterms:W3CDTF">2019-04-10T10:15:38Z</dcterms:created>
  <dcterms:modified xsi:type="dcterms:W3CDTF">2021-08-31T16:18:40Z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0x0101006AEE7CBB4CF96B46914B189212345B75</vt:lpwstr>
  </property>
  <property fmtid="{D5CDD505-2E9C-101B-9397-08002B2CF9AE}" pid="3" name="Order">
    <vt:r8>22800</vt:r8>
  </property>
</Properties>
</file>