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1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F59421-D362-FA46-CA2F-8612EDE582A7}" v="40" dt="2021-10-08T15:12:02.218"/>
    <p1510:client id="{CE196460-CE27-0968-CB99-70EE7D52B35B}" v="28" dt="2021-10-18T19:43:54.767"/>
    <p1510:client id="{E1DD9535-1A00-6BCB-0585-23D7E1686900}" v="6" dt="2021-11-08T10:39:39.7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isie Davies" userId="S::maisie.davies@merton.gov.uk::fe14b35f-b1ff-413e-b797-b5ba769d4ca2" providerId="AD" clId="Web-{CE196460-CE27-0968-CB99-70EE7D52B35B}"/>
    <pc:docChg chg="modSld">
      <pc:chgData name="Maisie Davies" userId="S::maisie.davies@merton.gov.uk::fe14b35f-b1ff-413e-b797-b5ba769d4ca2" providerId="AD" clId="Web-{CE196460-CE27-0968-CB99-70EE7D52B35B}" dt="2021-10-18T19:43:52.782" v="26" actId="20577"/>
      <pc:docMkLst>
        <pc:docMk/>
      </pc:docMkLst>
      <pc:sldChg chg="modSp">
        <pc:chgData name="Maisie Davies" userId="S::maisie.davies@merton.gov.uk::fe14b35f-b1ff-413e-b797-b5ba769d4ca2" providerId="AD" clId="Web-{CE196460-CE27-0968-CB99-70EE7D52B35B}" dt="2021-10-18T19:43:52.782" v="26" actId="20577"/>
        <pc:sldMkLst>
          <pc:docMk/>
          <pc:sldMk cId="1373430599" sldId="261"/>
        </pc:sldMkLst>
        <pc:spChg chg="mod">
          <ac:chgData name="Maisie Davies" userId="S::maisie.davies@merton.gov.uk::fe14b35f-b1ff-413e-b797-b5ba769d4ca2" providerId="AD" clId="Web-{CE196460-CE27-0968-CB99-70EE7D52B35B}" dt="2021-10-18T19:43:21.186" v="2" actId="1076"/>
          <ac:spMkLst>
            <pc:docMk/>
            <pc:sldMk cId="1373430599" sldId="261"/>
            <ac:spMk id="5" creationId="{51E43A3E-8708-4F54-BDEF-666D803707B6}"/>
          </ac:spMkLst>
        </pc:spChg>
        <pc:spChg chg="mod">
          <ac:chgData name="Maisie Davies" userId="S::maisie.davies@merton.gov.uk::fe14b35f-b1ff-413e-b797-b5ba769d4ca2" providerId="AD" clId="Web-{CE196460-CE27-0968-CB99-70EE7D52B35B}" dt="2021-10-18T19:43:52.782" v="26" actId="20577"/>
          <ac:spMkLst>
            <pc:docMk/>
            <pc:sldMk cId="1373430599" sldId="261"/>
            <ac:spMk id="25" creationId="{6C5C309C-DDCB-4563-ADEF-AA6922564946}"/>
          </ac:spMkLst>
        </pc:spChg>
      </pc:sldChg>
    </pc:docChg>
  </pc:docChgLst>
  <pc:docChgLst>
    <pc:chgData name="Maisie Davies" userId="S::maisie.davies@merton.gov.uk::fe14b35f-b1ff-413e-b797-b5ba769d4ca2" providerId="AD" clId="Web-{E1DD9535-1A00-6BCB-0585-23D7E1686900}"/>
    <pc:docChg chg="modSld">
      <pc:chgData name="Maisie Davies" userId="S::maisie.davies@merton.gov.uk::fe14b35f-b1ff-413e-b797-b5ba769d4ca2" providerId="AD" clId="Web-{E1DD9535-1A00-6BCB-0585-23D7E1686900}" dt="2021-11-08T10:39:39.796" v="5" actId="20577"/>
      <pc:docMkLst>
        <pc:docMk/>
      </pc:docMkLst>
      <pc:sldChg chg="modSp">
        <pc:chgData name="Maisie Davies" userId="S::maisie.davies@merton.gov.uk::fe14b35f-b1ff-413e-b797-b5ba769d4ca2" providerId="AD" clId="Web-{E1DD9535-1A00-6BCB-0585-23D7E1686900}" dt="2021-11-08T10:39:39.796" v="5" actId="20577"/>
        <pc:sldMkLst>
          <pc:docMk/>
          <pc:sldMk cId="1882671092" sldId="259"/>
        </pc:sldMkLst>
        <pc:spChg chg="mod">
          <ac:chgData name="Maisie Davies" userId="S::maisie.davies@merton.gov.uk::fe14b35f-b1ff-413e-b797-b5ba769d4ca2" providerId="AD" clId="Web-{E1DD9535-1A00-6BCB-0585-23D7E1686900}" dt="2021-11-08T10:39:39.796" v="5" actId="20577"/>
          <ac:spMkLst>
            <pc:docMk/>
            <pc:sldMk cId="1882671092" sldId="259"/>
            <ac:spMk id="2" creationId="{B77B7792-1E71-47EC-B422-700A443C3A07}"/>
          </ac:spMkLst>
        </pc:spChg>
        <pc:spChg chg="mod">
          <ac:chgData name="Maisie Davies" userId="S::maisie.davies@merton.gov.uk::fe14b35f-b1ff-413e-b797-b5ba769d4ca2" providerId="AD" clId="Web-{E1DD9535-1A00-6BCB-0585-23D7E1686900}" dt="2021-11-08T10:38:28.825" v="4" actId="20577"/>
          <ac:spMkLst>
            <pc:docMk/>
            <pc:sldMk cId="1882671092" sldId="259"/>
            <ac:spMk id="18" creationId="{6B1F1DDA-3A97-4F90-8BCF-899F470BCAE8}"/>
          </ac:spMkLst>
        </pc:spChg>
      </pc:sldChg>
    </pc:docChg>
  </pc:docChgLst>
  <pc:docChgLst>
    <pc:chgData name="Maisie Davies" userId="S::maisie.davies@merton.gov.uk::fe14b35f-b1ff-413e-b797-b5ba769d4ca2" providerId="AD" clId="Web-{24F59421-D362-FA46-CA2F-8612EDE582A7}"/>
    <pc:docChg chg="modSld">
      <pc:chgData name="Maisie Davies" userId="S::maisie.davies@merton.gov.uk::fe14b35f-b1ff-413e-b797-b5ba769d4ca2" providerId="AD" clId="Web-{24F59421-D362-FA46-CA2F-8612EDE582A7}" dt="2021-10-08T15:12:02.218" v="38" actId="14100"/>
      <pc:docMkLst>
        <pc:docMk/>
      </pc:docMkLst>
      <pc:sldChg chg="modSp">
        <pc:chgData name="Maisie Davies" userId="S::maisie.davies@merton.gov.uk::fe14b35f-b1ff-413e-b797-b5ba769d4ca2" providerId="AD" clId="Web-{24F59421-D362-FA46-CA2F-8612EDE582A7}" dt="2021-10-08T15:10:54.152" v="22" actId="20577"/>
        <pc:sldMkLst>
          <pc:docMk/>
          <pc:sldMk cId="1882671092" sldId="259"/>
        </pc:sldMkLst>
        <pc:spChg chg="mod">
          <ac:chgData name="Maisie Davies" userId="S::maisie.davies@merton.gov.uk::fe14b35f-b1ff-413e-b797-b5ba769d4ca2" providerId="AD" clId="Web-{24F59421-D362-FA46-CA2F-8612EDE582A7}" dt="2021-10-08T15:09:49.149" v="8" actId="1076"/>
          <ac:spMkLst>
            <pc:docMk/>
            <pc:sldMk cId="1882671092" sldId="259"/>
            <ac:spMk id="5" creationId="{51E43A3E-8708-4F54-BDEF-666D803707B6}"/>
          </ac:spMkLst>
        </pc:spChg>
        <pc:spChg chg="mod">
          <ac:chgData name="Maisie Davies" userId="S::maisie.davies@merton.gov.uk::fe14b35f-b1ff-413e-b797-b5ba769d4ca2" providerId="AD" clId="Web-{24F59421-D362-FA46-CA2F-8612EDE582A7}" dt="2021-10-08T15:09:45.211" v="7" actId="1076"/>
          <ac:spMkLst>
            <pc:docMk/>
            <pc:sldMk cId="1882671092" sldId="259"/>
            <ac:spMk id="6" creationId="{C2B1CA41-13F4-4604-83A3-3B575BEBF9BD}"/>
          </ac:spMkLst>
        </pc:spChg>
        <pc:spChg chg="mod">
          <ac:chgData name="Maisie Davies" userId="S::maisie.davies@merton.gov.uk::fe14b35f-b1ff-413e-b797-b5ba769d4ca2" providerId="AD" clId="Web-{24F59421-D362-FA46-CA2F-8612EDE582A7}" dt="2021-10-08T15:10:34.620" v="19" actId="20577"/>
          <ac:spMkLst>
            <pc:docMk/>
            <pc:sldMk cId="1882671092" sldId="259"/>
            <ac:spMk id="18" creationId="{6B1F1DDA-3A97-4F90-8BCF-899F470BCAE8}"/>
          </ac:spMkLst>
        </pc:spChg>
        <pc:spChg chg="mod">
          <ac:chgData name="Maisie Davies" userId="S::maisie.davies@merton.gov.uk::fe14b35f-b1ff-413e-b797-b5ba769d4ca2" providerId="AD" clId="Web-{24F59421-D362-FA46-CA2F-8612EDE582A7}" dt="2021-10-08T15:10:54.152" v="22" actId="20577"/>
          <ac:spMkLst>
            <pc:docMk/>
            <pc:sldMk cId="1882671092" sldId="259"/>
            <ac:spMk id="20" creationId="{F058F7D6-7078-4D3C-BD68-00E3C512F9E0}"/>
          </ac:spMkLst>
        </pc:spChg>
        <pc:spChg chg="mod">
          <ac:chgData name="Maisie Davies" userId="S::maisie.davies@merton.gov.uk::fe14b35f-b1ff-413e-b797-b5ba769d4ca2" providerId="AD" clId="Web-{24F59421-D362-FA46-CA2F-8612EDE582A7}" dt="2021-10-08T15:10:46.667" v="20" actId="20577"/>
          <ac:spMkLst>
            <pc:docMk/>
            <pc:sldMk cId="1882671092" sldId="259"/>
            <ac:spMk id="21" creationId="{B9E8AAB9-E55A-467F-83F9-1A4CD1740ED9}"/>
          </ac:spMkLst>
        </pc:spChg>
      </pc:sldChg>
      <pc:sldChg chg="modSp">
        <pc:chgData name="Maisie Davies" userId="S::maisie.davies@merton.gov.uk::fe14b35f-b1ff-413e-b797-b5ba769d4ca2" providerId="AD" clId="Web-{24F59421-D362-FA46-CA2F-8612EDE582A7}" dt="2021-10-08T15:12:02.218" v="38" actId="14100"/>
        <pc:sldMkLst>
          <pc:docMk/>
          <pc:sldMk cId="1373430599" sldId="261"/>
        </pc:sldMkLst>
        <pc:spChg chg="mod">
          <ac:chgData name="Maisie Davies" userId="S::maisie.davies@merton.gov.uk::fe14b35f-b1ff-413e-b797-b5ba769d4ca2" providerId="AD" clId="Web-{24F59421-D362-FA46-CA2F-8612EDE582A7}" dt="2021-10-08T15:11:59.296" v="37" actId="1076"/>
          <ac:spMkLst>
            <pc:docMk/>
            <pc:sldMk cId="1373430599" sldId="261"/>
            <ac:spMk id="5" creationId="{51E43A3E-8708-4F54-BDEF-666D803707B6}"/>
          </ac:spMkLst>
        </pc:spChg>
        <pc:spChg chg="mod">
          <ac:chgData name="Maisie Davies" userId="S::maisie.davies@merton.gov.uk::fe14b35f-b1ff-413e-b797-b5ba769d4ca2" providerId="AD" clId="Web-{24F59421-D362-FA46-CA2F-8612EDE582A7}" dt="2021-10-08T15:11:00.824" v="23" actId="20577"/>
          <ac:spMkLst>
            <pc:docMk/>
            <pc:sldMk cId="1373430599" sldId="261"/>
            <ac:spMk id="22" creationId="{DF20DA15-706F-47C8-AC5A-83496B2EF850}"/>
          </ac:spMkLst>
        </pc:spChg>
        <pc:spChg chg="mod">
          <ac:chgData name="Maisie Davies" userId="S::maisie.davies@merton.gov.uk::fe14b35f-b1ff-413e-b797-b5ba769d4ca2" providerId="AD" clId="Web-{24F59421-D362-FA46-CA2F-8612EDE582A7}" dt="2021-10-08T15:11:45.561" v="33" actId="14100"/>
          <ac:spMkLst>
            <pc:docMk/>
            <pc:sldMk cId="1373430599" sldId="261"/>
            <ac:spMk id="23" creationId="{DB4F6E79-8B0D-4641-B255-A5AE681F8C9D}"/>
          </ac:spMkLst>
        </pc:spChg>
        <pc:spChg chg="mod">
          <ac:chgData name="Maisie Davies" userId="S::maisie.davies@merton.gov.uk::fe14b35f-b1ff-413e-b797-b5ba769d4ca2" providerId="AD" clId="Web-{24F59421-D362-FA46-CA2F-8612EDE582A7}" dt="2021-10-08T15:11:55.920" v="36" actId="20577"/>
          <ac:spMkLst>
            <pc:docMk/>
            <pc:sldMk cId="1373430599" sldId="261"/>
            <ac:spMk id="24" creationId="{1A94216D-612A-4683-BE58-657C297D8717}"/>
          </ac:spMkLst>
        </pc:spChg>
        <pc:spChg chg="mod">
          <ac:chgData name="Maisie Davies" userId="S::maisie.davies@merton.gov.uk::fe14b35f-b1ff-413e-b797-b5ba769d4ca2" providerId="AD" clId="Web-{24F59421-D362-FA46-CA2F-8612EDE582A7}" dt="2021-10-08T15:12:02.218" v="38" actId="14100"/>
          <ac:spMkLst>
            <pc:docMk/>
            <pc:sldMk cId="1373430599" sldId="261"/>
            <ac:spMk id="25" creationId="{6C5C309C-DDCB-4563-ADEF-AA692256494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2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5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8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27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4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7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5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6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1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3E14A-6488-4402-9343-43FB1270971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75CE5-EC36-4A22-B96E-5F928D10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B7792-1E71-47EC-B422-700A443C3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796" y="119564"/>
            <a:ext cx="7474172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600" b="1" dirty="0">
                <a:cs typeface="Calibri Light"/>
              </a:rPr>
            </a:br>
            <a:r>
              <a:rPr lang="en-US" sz="3600" b="1">
                <a:cs typeface="Calibri Light"/>
              </a:rPr>
              <a:t>Learning from Reviews – Child H</a:t>
            </a:r>
            <a:br>
              <a:rPr lang="en-US" sz="3600" b="1" dirty="0">
                <a:cs typeface="Calibri Light"/>
              </a:rPr>
            </a:br>
            <a:r>
              <a:rPr lang="en-US" sz="3600" b="1">
                <a:cs typeface="Calibri Light"/>
              </a:rPr>
              <a:t>November 2021</a:t>
            </a:r>
            <a:br>
              <a:rPr lang="en-US" sz="3600" b="1" dirty="0">
                <a:cs typeface="Calibri Light"/>
              </a:rPr>
            </a:br>
            <a:endParaRPr lang="en-US" sz="3600" b="1" dirty="0">
              <a:cs typeface="Calibri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447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855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26B8744-4730-4767-98EE-BF5183C3EA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54442" y="3146551"/>
            <a:ext cx="1462088" cy="564897"/>
          </a:xfrm>
          <a:prstGeom prst="rect">
            <a:avLst/>
          </a:prstGeom>
        </p:spPr>
      </p:pic>
      <p:pic>
        <p:nvPicPr>
          <p:cNvPr id="16" name="Picture 15" descr="A picture containing text, clipart, businesscard&#10;&#10;Description automatically generated">
            <a:extLst>
              <a:ext uri="{FF2B5EF4-FFF2-40B4-BE49-F238E27FC236}">
                <a16:creationId xmlns:a16="http://schemas.microsoft.com/office/drawing/2014/main" id="{EEFC0892-8BAC-40F3-AD81-8300676A239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846" y="1433"/>
            <a:ext cx="1875561" cy="2346004"/>
          </a:xfrm>
          <a:prstGeom prst="rect">
            <a:avLst/>
          </a:prstGeom>
          <a:noFill/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B1F1DDA-3A97-4F90-8BCF-899F470BCAE8}"/>
              </a:ext>
            </a:extLst>
          </p:cNvPr>
          <p:cNvSpPr/>
          <p:nvPr/>
        </p:nvSpPr>
        <p:spPr>
          <a:xfrm>
            <a:off x="254091" y="1502043"/>
            <a:ext cx="8122517" cy="1523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200" b="1" dirty="0">
              <a:cs typeface="Calibri"/>
            </a:endParaRPr>
          </a:p>
          <a:p>
            <a:pPr algn="ctr"/>
            <a:endParaRPr lang="en-US" sz="1200" b="1" dirty="0">
              <a:cs typeface="Calibri"/>
            </a:endParaRPr>
          </a:p>
          <a:p>
            <a:pPr algn="ctr"/>
            <a:r>
              <a:rPr lang="en-US" sz="1600" b="1" dirty="0">
                <a:cs typeface="Calibri"/>
              </a:rPr>
              <a:t>Child H: 5 year old girl, South East Asian, June 2020</a:t>
            </a:r>
          </a:p>
          <a:p>
            <a:pPr algn="ctr"/>
            <a:endParaRPr lang="en-US" sz="1200" b="1" dirty="0">
              <a:cs typeface="Calibri"/>
            </a:endParaRPr>
          </a:p>
          <a:p>
            <a:pPr marL="171450" indent="-171450" algn="ctr">
              <a:buFont typeface="Arial"/>
              <a:buChar char="•"/>
            </a:pPr>
            <a:r>
              <a:rPr lang="en-GB" sz="14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Child found with serious injuries, stab wounds, along with a woman who also had serious injuries. They were both admitted to hospital.</a:t>
            </a:r>
            <a:r>
              <a:rPr lang="en-GB" sz="1400" dirty="0">
                <a:latin typeface="Calibri"/>
                <a:ea typeface="Times New Roman" panose="02020603050405020304" pitchFamily="18" charset="0"/>
                <a:cs typeface="Calibri"/>
              </a:rPr>
              <a:t> </a:t>
            </a:r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71450" indent="-171450" algn="ctr">
              <a:buFont typeface="Arial"/>
              <a:buChar char="•"/>
            </a:pPr>
            <a:r>
              <a:rPr lang="en-GB" sz="14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The child was in cardiac arrest when found and died shortly afterwards.</a:t>
            </a:r>
          </a:p>
          <a:p>
            <a:pPr marL="171450" indent="-171450" algn="ctr">
              <a:buFont typeface="Arial"/>
              <a:buChar char="•"/>
            </a:pPr>
            <a:r>
              <a:rPr lang="en-GB" sz="1400" dirty="0">
                <a:latin typeface="Calibri"/>
                <a:ea typeface="Times New Roman" panose="02020603050405020304" pitchFamily="18" charset="0"/>
                <a:cs typeface="Calibri"/>
              </a:rPr>
              <a:t>The woman underwent surgery and survived.</a:t>
            </a:r>
            <a:endParaRPr lang="en-GB" sz="1400" dirty="0"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pPr algn="ctr"/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Arial"/>
              <a:buChar char="•"/>
            </a:pPr>
            <a:endParaRPr lang="en-US" sz="1400" dirty="0">
              <a:cs typeface="Calibri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58F7D6-7078-4D3C-BD68-00E3C512F9E0}"/>
              </a:ext>
            </a:extLst>
          </p:cNvPr>
          <p:cNvSpPr/>
          <p:nvPr/>
        </p:nvSpPr>
        <p:spPr>
          <a:xfrm>
            <a:off x="157055" y="3543468"/>
            <a:ext cx="8227317" cy="1736741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GB" sz="1600" b="1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Impact of Covid-19 Pandemic</a:t>
            </a:r>
          </a:p>
          <a:p>
            <a:r>
              <a:rPr lang="en-GB" sz="1400" b="1" dirty="0">
                <a:latin typeface="Calibri"/>
                <a:ea typeface="Times New Roman" panose="02020603050405020304" pitchFamily="18" charset="0"/>
                <a:cs typeface="Calibri"/>
              </a:rPr>
              <a:t>1. </a:t>
            </a:r>
            <a:r>
              <a:rPr lang="en-GB" sz="1400" b="1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 Children</a:t>
            </a:r>
          </a:p>
          <a:p>
            <a:pPr marL="285750" indent="-285750" algn="ctr">
              <a:buFont typeface="Arial"/>
              <a:buChar char="•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initial phase of the Covid-19 pandemic highlighted the risks to children when not in school regularly which could have implications for future practice in relation to children missing from education.</a:t>
            </a:r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GB" sz="1400" b="1" cap="small" dirty="0">
                <a:solidFill>
                  <a:schemeClr val="bg1"/>
                </a:solidFill>
                <a:ea typeface="Times New Roman" panose="02020603050405020304" pitchFamily="18" charset="0"/>
                <a:cs typeface="Times New Roman"/>
              </a:rPr>
              <a:t>2. </a:t>
            </a:r>
            <a:r>
              <a:rPr lang="en-GB" sz="1400" b="1" dirty="0">
                <a:solidFill>
                  <a:schemeClr val="bg1"/>
                </a:solidFill>
                <a:ea typeface="Times New Roman" panose="02020603050405020304" pitchFamily="18" charset="0"/>
                <a:cs typeface="Times New Roman"/>
              </a:rPr>
              <a:t>Access to health care</a:t>
            </a:r>
          </a:p>
          <a:p>
            <a:pPr marL="285750" indent="-285750" algn="ctr">
              <a:buFont typeface="Arial"/>
              <a:buChar char="•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initial phase of the Covid-19 pandemic had a detrimental impact on the quality of health service delivery for non-Covid related conditions</a:t>
            </a:r>
            <a:endParaRPr lang="en-GB" sz="1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200" b="1" dirty="0">
              <a:cs typeface="Calibri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9E8AAB9-E55A-467F-83F9-1A4CD1740ED9}"/>
              </a:ext>
            </a:extLst>
          </p:cNvPr>
          <p:cNvSpPr/>
          <p:nvPr/>
        </p:nvSpPr>
        <p:spPr>
          <a:xfrm>
            <a:off x="155741" y="5379432"/>
            <a:ext cx="8227754" cy="1355739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1" algn="ctr">
              <a:lnSpc>
                <a:spcPct val="107000"/>
              </a:lnSpc>
              <a:spcBef>
                <a:spcPts val="1800"/>
              </a:spcBef>
              <a:buSzPts val="1200"/>
            </a:pPr>
            <a:r>
              <a:rPr lang="en-GB" sz="1600" b="1" dirty="0">
                <a:solidFill>
                  <a:schemeClr val="bg1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Language: Use of Interpreters not embedded within health settings</a:t>
            </a:r>
            <a:endParaRPr lang="en-US" sz="1600">
              <a:solidFill>
                <a:schemeClr val="bg1"/>
              </a:solidFill>
              <a:latin typeface="Calibri"/>
              <a:cs typeface="Times New Roman"/>
            </a:endParaRPr>
          </a:p>
          <a:p>
            <a:pPr marL="742950" lvl="1" indent="-285750" algn="just">
              <a:lnSpc>
                <a:spcPct val="107000"/>
              </a:lnSpc>
              <a:spcBef>
                <a:spcPts val="1800"/>
              </a:spcBef>
              <a:buSzPts val="1200"/>
              <a:buFont typeface="Arial"/>
              <a:buChar char="•"/>
            </a:pPr>
            <a:r>
              <a:rPr lang="en-GB" sz="1400" dirty="0">
                <a:solidFill>
                  <a:schemeClr val="bg1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Despite the evidence of the need for interpreters in health settings, this is not yet </a:t>
            </a:r>
            <a:r>
              <a:rPr lang="en-GB" sz="14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/>
              </a:rPr>
              <a:t>consistent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. Children are still, inappropriately, being used to interpret for their parents.</a:t>
            </a:r>
            <a:r>
              <a:rPr lang="en-GB" sz="14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/>
              </a:rPr>
              <a:t> </a:t>
            </a:r>
            <a:endParaRPr lang="en-GB" sz="1400" b="1" cap="small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E43A3E-8708-4F54-BDEF-666D803707B6}"/>
              </a:ext>
            </a:extLst>
          </p:cNvPr>
          <p:cNvSpPr txBox="1"/>
          <p:nvPr/>
        </p:nvSpPr>
        <p:spPr>
          <a:xfrm>
            <a:off x="280153" y="3052779"/>
            <a:ext cx="273006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Themes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B1CA41-13F4-4604-83A3-3B575BEBF9BD}"/>
              </a:ext>
            </a:extLst>
          </p:cNvPr>
          <p:cNvSpPr txBox="1"/>
          <p:nvPr/>
        </p:nvSpPr>
        <p:spPr>
          <a:xfrm>
            <a:off x="260416" y="107596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882671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B7792-1E71-47EC-B422-700A443C3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796" y="119564"/>
            <a:ext cx="7474172" cy="101025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600" b="1" dirty="0">
                <a:cs typeface="Calibri Light"/>
              </a:rPr>
            </a:br>
            <a:r>
              <a:rPr lang="en-US" sz="3600" b="1" dirty="0">
                <a:cs typeface="Calibri Light"/>
              </a:rPr>
              <a:t>Learning from Reviews – Child H</a:t>
            </a:r>
            <a:br>
              <a:rPr lang="en-US" sz="3600" b="1" dirty="0">
                <a:cs typeface="Calibri Light"/>
              </a:rPr>
            </a:br>
            <a:br>
              <a:rPr lang="en-US" sz="3600" b="1" dirty="0">
                <a:cs typeface="Calibri Light"/>
              </a:rPr>
            </a:br>
            <a:endParaRPr lang="en-US" sz="3600" b="1" dirty="0">
              <a:cs typeface="Calibri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447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855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26B8744-4730-4767-98EE-BF5183C3EA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54442" y="3146551"/>
            <a:ext cx="1462088" cy="564897"/>
          </a:xfrm>
          <a:prstGeom prst="rect">
            <a:avLst/>
          </a:prstGeom>
        </p:spPr>
      </p:pic>
      <p:pic>
        <p:nvPicPr>
          <p:cNvPr id="16" name="Picture 15" descr="A picture containing text, clipart, businesscard&#10;&#10;Description automatically generated">
            <a:extLst>
              <a:ext uri="{FF2B5EF4-FFF2-40B4-BE49-F238E27FC236}">
                <a16:creationId xmlns:a16="http://schemas.microsoft.com/office/drawing/2014/main" id="{EEFC0892-8BAC-40F3-AD81-8300676A239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846" y="1433"/>
            <a:ext cx="1875561" cy="2346004"/>
          </a:xfrm>
          <a:prstGeom prst="rect">
            <a:avLst/>
          </a:prstGeom>
          <a:noFill/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F20DA15-706F-47C8-AC5A-83496B2EF850}"/>
              </a:ext>
            </a:extLst>
          </p:cNvPr>
          <p:cNvSpPr/>
          <p:nvPr/>
        </p:nvSpPr>
        <p:spPr>
          <a:xfrm>
            <a:off x="146032" y="743154"/>
            <a:ext cx="8150678" cy="1342165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1" algn="ctr">
              <a:lnSpc>
                <a:spcPct val="107000"/>
              </a:lnSpc>
              <a:spcBef>
                <a:spcPts val="1800"/>
              </a:spcBef>
              <a:buSzPts val="1200"/>
            </a:pPr>
            <a:r>
              <a:rPr lang="en-GB" sz="1600" b="1" dirty="0">
                <a:latin typeface="Calibri"/>
                <a:cs typeface="Calibri"/>
              </a:rPr>
              <a:t>Impact of physical pain on an individual’s mental health </a:t>
            </a:r>
            <a:endParaRPr lang="en-US"/>
          </a:p>
          <a:p>
            <a:pPr marL="742950" lvl="1" indent="-285750" algn="just">
              <a:lnSpc>
                <a:spcPct val="107000"/>
              </a:lnSpc>
              <a:spcBef>
                <a:spcPts val="1800"/>
              </a:spcBef>
              <a:buSzPts val="1200"/>
              <a:buFont typeface="Arial"/>
              <a:buChar char="•"/>
            </a:pPr>
            <a:r>
              <a:rPr lang="en-GB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Intense pain can lead to an adult not being able to function in their daily life and have a negative impact on their mental health. This can affect parenting capacity</a:t>
            </a:r>
            <a:r>
              <a:rPr lang="en-GB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n-GB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 we ask enough questions about how they are coping with daily life?</a:t>
            </a:r>
            <a:endParaRPr lang="en-GB" sz="1400" b="1" cap="small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B4F6E79-8B0D-4641-B255-A5AE681F8C9D}"/>
              </a:ext>
            </a:extLst>
          </p:cNvPr>
          <p:cNvSpPr/>
          <p:nvPr/>
        </p:nvSpPr>
        <p:spPr>
          <a:xfrm>
            <a:off x="139683" y="2157354"/>
            <a:ext cx="8154912" cy="137454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1" algn="ctr">
              <a:lnSpc>
                <a:spcPct val="107000"/>
              </a:lnSpc>
              <a:spcBef>
                <a:spcPts val="1800"/>
              </a:spcBef>
              <a:buSzPts val="1200"/>
            </a:pPr>
            <a:r>
              <a:rPr lang="en-GB" sz="1600" b="1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Times New Roman"/>
              </a:rPr>
              <a:t>Visibility of children in adult health services</a:t>
            </a:r>
            <a:endParaRPr lang="en-US"/>
          </a:p>
          <a:p>
            <a:pPr marL="285750" marR="182880" indent="-285750">
              <a:lnSpc>
                <a:spcPct val="107000"/>
              </a:lnSpc>
              <a:spcAft>
                <a:spcPts val="800"/>
              </a:spcAft>
              <a:buFont typeface="Arial"/>
              <a:buChar char="•"/>
            </a:pPr>
            <a:r>
              <a:rPr lang="en-GB" sz="14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A holistic view of an individual’s life is essential to assessments within health, care, and education settings to promote the welfare of children and ensure that families are not left isolated.</a:t>
            </a:r>
            <a:r>
              <a:rPr lang="en-GB" sz="1400" dirty="0">
                <a:latin typeface="Calibri"/>
                <a:ea typeface="Times New Roman" panose="02020603050405020304" pitchFamily="18" charset="0"/>
                <a:cs typeface="Calibri"/>
              </a:rPr>
              <a:t>  </a:t>
            </a:r>
            <a:endParaRPr lang="en-GB" sz="1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/>
              <a:buChar char="•"/>
            </a:pPr>
            <a:r>
              <a:rPr lang="en-GB" sz="14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A holistic assessment can indicate the level of resilience within the individual’s, or family’s, support network</a:t>
            </a:r>
            <a:r>
              <a:rPr lang="en-GB" sz="1400" dirty="0">
                <a:latin typeface="Calibri"/>
                <a:ea typeface="Times New Roman" panose="02020603050405020304" pitchFamily="18" charset="0"/>
                <a:cs typeface="Calibri"/>
              </a:rPr>
              <a:t>.</a:t>
            </a:r>
            <a:endParaRPr lang="en-GB" sz="1400" b="1" cap="small" dirty="0">
              <a:solidFill>
                <a:srgbClr val="000000"/>
              </a:solidFill>
              <a:effectLst/>
              <a:latin typeface="Calibri"/>
              <a:ea typeface="Times New Roman" panose="02020603050405020304" pitchFamily="18" charset="0"/>
              <a:cs typeface="Calibri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A94216D-612A-4683-BE58-657C297D8717}"/>
              </a:ext>
            </a:extLst>
          </p:cNvPr>
          <p:cNvSpPr/>
          <p:nvPr/>
        </p:nvSpPr>
        <p:spPr>
          <a:xfrm>
            <a:off x="168641" y="3653277"/>
            <a:ext cx="8160019" cy="111607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1" algn="ctr">
              <a:spcBef>
                <a:spcPts val="1800"/>
              </a:spcBef>
              <a:buSzPts val="1200"/>
            </a:pPr>
            <a:r>
              <a:rPr lang="en-GB" sz="1600" b="1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Equality and Diversity principles within health care settings</a:t>
            </a:r>
            <a:endParaRPr lang="en-US" dirty="0"/>
          </a:p>
          <a:p>
            <a:pPr marL="742950" lvl="1" indent="-285750">
              <a:spcBef>
                <a:spcPts val="1800"/>
              </a:spcBef>
              <a:buSzPts val="1200"/>
              <a:buFont typeface="Arial"/>
              <a:buChar char="•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Health services, in Merton, are not consistently providing services that promote equality of opportunity, equality of access, and are non-discriminatory. </a:t>
            </a:r>
            <a:endParaRPr lang="en-GB" sz="1400" b="1" cap="small" dirty="0"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C5C309C-DDCB-4563-ADEF-AA6922564946}"/>
              </a:ext>
            </a:extLst>
          </p:cNvPr>
          <p:cNvSpPr/>
          <p:nvPr/>
        </p:nvSpPr>
        <p:spPr>
          <a:xfrm>
            <a:off x="141359" y="5175559"/>
            <a:ext cx="8155351" cy="1560987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 algn="ctr">
              <a:buFont typeface="Arial"/>
              <a:buChar char="•"/>
            </a:pPr>
            <a:r>
              <a:rPr lang="en-GB" sz="14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Responsibility of all services to promote school attendance</a:t>
            </a:r>
          </a:p>
          <a:p>
            <a:pPr marL="285750" indent="-285750" algn="ctr">
              <a:buFont typeface="Arial"/>
              <a:buChar char="•"/>
            </a:pPr>
            <a:r>
              <a:rPr lang="en-GB" sz="14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Use of interpreters: formal NOT children</a:t>
            </a:r>
          </a:p>
          <a:p>
            <a:pPr marL="285750" indent="-285750" algn="ctr">
              <a:buFont typeface="Arial"/>
              <a:buChar char="•"/>
            </a:pPr>
            <a:r>
              <a:rPr lang="en-GB" sz="1400" dirty="0">
                <a:latin typeface="Calibri"/>
                <a:ea typeface="Times New Roman" panose="02020603050405020304" pitchFamily="18" charset="0"/>
                <a:cs typeface="Calibri"/>
              </a:rPr>
              <a:t>Considering promotion of ESOL classes to Merton residents</a:t>
            </a:r>
          </a:p>
          <a:p>
            <a:pPr marL="285750" indent="-285750" algn="ctr">
              <a:buFont typeface="Arial"/>
              <a:buChar char="•"/>
            </a:pPr>
            <a:r>
              <a:rPr lang="en-GB" sz="1400" dirty="0">
                <a:latin typeface="Calibri"/>
                <a:ea typeface="Times New Roman" panose="02020603050405020304" pitchFamily="18" charset="0"/>
                <a:cs typeface="Calibri"/>
              </a:rPr>
              <a:t>Consider the i</a:t>
            </a:r>
            <a:r>
              <a:rPr lang="en-GB" sz="14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mpact of pain on an adult’s parenting capacity</a:t>
            </a:r>
          </a:p>
          <a:p>
            <a:pPr marL="285750" indent="-285750" algn="ctr">
              <a:buFont typeface="Arial"/>
              <a:buChar char="•"/>
            </a:pPr>
            <a:r>
              <a:rPr lang="en-GB" sz="14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Raise awareness of the importance of a holistic assessment for families</a:t>
            </a:r>
          </a:p>
          <a:p>
            <a:pPr marL="285750" indent="-285750" algn="ctr">
              <a:buFont typeface="Arial"/>
              <a:buChar char="•"/>
            </a:pPr>
            <a:r>
              <a:rPr lang="en-GB" sz="14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Compliance with the Equality Act 2010 includes </a:t>
            </a:r>
            <a:r>
              <a:rPr lang="en-GB" sz="1400" dirty="0">
                <a:latin typeface="Calibri"/>
                <a:ea typeface="Times New Roman" panose="02020603050405020304" pitchFamily="18" charset="0"/>
                <a:cs typeface="Calibri"/>
              </a:rPr>
              <a:t>interpreters in </a:t>
            </a:r>
            <a:r>
              <a:rPr lang="en-GB" sz="14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health care for women to ensure equity of access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E43A3E-8708-4F54-BDEF-666D803707B6}"/>
              </a:ext>
            </a:extLst>
          </p:cNvPr>
          <p:cNvSpPr txBox="1"/>
          <p:nvPr/>
        </p:nvSpPr>
        <p:spPr>
          <a:xfrm>
            <a:off x="139886" y="476809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Practice Improvements</a:t>
            </a:r>
          </a:p>
        </p:txBody>
      </p:sp>
    </p:spTree>
    <p:extLst>
      <p:ext uri="{BB962C8B-B14F-4D97-AF65-F5344CB8AC3E}">
        <p14:creationId xmlns:p14="http://schemas.microsoft.com/office/powerpoint/2010/main" val="1373430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EE7CBB4CF96B46914B189212345B75" ma:contentTypeVersion="12" ma:contentTypeDescription="Create a new document." ma:contentTypeScope="" ma:versionID="1764d7bb550cc9084c3ee8546fe31fbc">
  <xsd:schema xmlns:xsd="http://www.w3.org/2001/XMLSchema" xmlns:xs="http://www.w3.org/2001/XMLSchema" xmlns:p="http://schemas.microsoft.com/office/2006/metadata/properties" xmlns:ns2="a785ad58-1d57-4f8a-aa71-77170459bd0d" xmlns:ns3="f83acf73-3e46-4192-8c02-d24af7814607" xmlns:ns4="1ac5e5f3-4286-431a-b2f6-40db626cee98" targetNamespace="http://schemas.microsoft.com/office/2006/metadata/properties" ma:root="true" ma:fieldsID="2d04abc70e878cfd82bbc5a08628341b" ns2:_="" ns3:_="" ns4:_="">
    <xsd:import namespace="a785ad58-1d57-4f8a-aa71-77170459bd0d"/>
    <xsd:import namespace="f83acf73-3e46-4192-8c02-d24af7814607"/>
    <xsd:import namespace="1ac5e5f3-4286-431a-b2f6-40db626cee9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Detail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5ad58-1d57-4f8a-aa71-77170459b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_x0024_Resources_x003a_core_x002c_SharedWithFieldDisplayName_x003b_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3acf73-3e46-4192-8c02-d24af78146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c5e5f3-4286-431a-b2f6-40db626cee98" elementFormDefault="qualified">
    <xsd:import namespace="http://schemas.microsoft.com/office/2006/documentManagement/types"/>
    <xsd:import namespace="http://schemas.microsoft.com/office/infopath/2007/PartnerControls"/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785ad58-1d57-4f8a-aa71-77170459bd0d">
      <UserInfo>
        <DisplayName>Una McCarthy</DisplayName>
        <AccountId>170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3C10896-2374-4635-BEFA-CD683B3256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85ad58-1d57-4f8a-aa71-77170459bd0d"/>
    <ds:schemaRef ds:uri="f83acf73-3e46-4192-8c02-d24af7814607"/>
    <ds:schemaRef ds:uri="1ac5e5f3-4286-431a-b2f6-40db626cee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7D63E0-179A-4EE0-B979-627CB03D99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85EBBA-0DA2-464D-A63F-083554DC6E8B}">
  <ds:schemaRefs>
    <ds:schemaRef ds:uri="http://schemas.microsoft.com/office/2006/metadata/properties"/>
    <ds:schemaRef ds:uri="http://schemas.microsoft.com/office/infopath/2007/PartnerControls"/>
    <ds:schemaRef ds:uri="a785ad58-1d57-4f8a-aa71-77170459bd0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398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Learning from Reviews – Child H November 2021 </vt:lpstr>
      <vt:lpstr> Learning from Reviews – Child H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Thomas</dc:creator>
  <cp:lastModifiedBy>BROWNJOHN, Nicola (NHS HAMPSHIRE, SOUTHAMPTON AND ISLE OF WIGHT CCG)</cp:lastModifiedBy>
  <cp:revision>402</cp:revision>
  <cp:lastPrinted>2019-04-10T10:16:24Z</cp:lastPrinted>
  <dcterms:created xsi:type="dcterms:W3CDTF">2019-04-10T10:15:38Z</dcterms:created>
  <dcterms:modified xsi:type="dcterms:W3CDTF">2021-11-08T10:39:40Z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0x0101006AEE7CBB4CF96B46914B189212345B75</vt:lpwstr>
  </property>
  <property fmtid="{D5CDD505-2E9C-101B-9397-08002B2CF9AE}" pid="3" name="Order">
    <vt:r8>22800</vt:r8>
  </property>
</Properties>
</file>